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75" r:id="rId2"/>
    <p:sldId id="276" r:id="rId3"/>
    <p:sldId id="473" r:id="rId4"/>
    <p:sldId id="277" r:id="rId5"/>
    <p:sldId id="278" r:id="rId6"/>
    <p:sldId id="279" r:id="rId7"/>
    <p:sldId id="280" r:id="rId8"/>
    <p:sldId id="598" r:id="rId9"/>
    <p:sldId id="599" r:id="rId10"/>
    <p:sldId id="288" r:id="rId11"/>
    <p:sldId id="282" r:id="rId12"/>
    <p:sldId id="284" r:id="rId13"/>
    <p:sldId id="283" r:id="rId14"/>
    <p:sldId id="287" r:id="rId15"/>
    <p:sldId id="458" r:id="rId16"/>
    <p:sldId id="495" r:id="rId17"/>
    <p:sldId id="590" r:id="rId18"/>
    <p:sldId id="291" r:id="rId19"/>
    <p:sldId id="504" r:id="rId20"/>
    <p:sldId id="293" r:id="rId21"/>
    <p:sldId id="505" r:id="rId22"/>
    <p:sldId id="290" r:id="rId23"/>
    <p:sldId id="257" r:id="rId24"/>
    <p:sldId id="580" r:id="rId25"/>
    <p:sldId id="566" r:id="rId26"/>
    <p:sldId id="579" r:id="rId27"/>
    <p:sldId id="482" r:id="rId28"/>
    <p:sldId id="483" r:id="rId29"/>
    <p:sldId id="591" r:id="rId30"/>
    <p:sldId id="592" r:id="rId31"/>
    <p:sldId id="593" r:id="rId32"/>
    <p:sldId id="585" r:id="rId33"/>
    <p:sldId id="582" r:id="rId34"/>
    <p:sldId id="584" r:id="rId35"/>
    <p:sldId id="589" r:id="rId36"/>
    <p:sldId id="583" r:id="rId37"/>
    <p:sldId id="581" r:id="rId38"/>
    <p:sldId id="586" r:id="rId39"/>
    <p:sldId id="588" r:id="rId40"/>
    <p:sldId id="587" r:id="rId41"/>
    <p:sldId id="556" r:id="rId42"/>
    <p:sldId id="557" r:id="rId43"/>
    <p:sldId id="558" r:id="rId44"/>
    <p:sldId id="510" r:id="rId45"/>
    <p:sldId id="515" r:id="rId46"/>
    <p:sldId id="516" r:id="rId47"/>
    <p:sldId id="518" r:id="rId48"/>
    <p:sldId id="519" r:id="rId49"/>
    <p:sldId id="520" r:id="rId50"/>
    <p:sldId id="521" r:id="rId51"/>
    <p:sldId id="522" r:id="rId52"/>
    <p:sldId id="523" r:id="rId53"/>
    <p:sldId id="524" r:id="rId54"/>
    <p:sldId id="525" r:id="rId55"/>
    <p:sldId id="526" r:id="rId56"/>
    <p:sldId id="527" r:id="rId57"/>
    <p:sldId id="528" r:id="rId58"/>
    <p:sldId id="529" r:id="rId59"/>
    <p:sldId id="530" r:id="rId60"/>
    <p:sldId id="531" r:id="rId61"/>
    <p:sldId id="532" r:id="rId62"/>
    <p:sldId id="533" r:id="rId63"/>
    <p:sldId id="534" r:id="rId64"/>
    <p:sldId id="536" r:id="rId65"/>
    <p:sldId id="537" r:id="rId66"/>
    <p:sldId id="538" r:id="rId67"/>
    <p:sldId id="539" r:id="rId68"/>
    <p:sldId id="540" r:id="rId69"/>
    <p:sldId id="541" r:id="rId70"/>
    <p:sldId id="542" r:id="rId71"/>
    <p:sldId id="559" r:id="rId72"/>
    <p:sldId id="594" r:id="rId73"/>
    <p:sldId id="563" r:id="rId74"/>
    <p:sldId id="564" r:id="rId75"/>
    <p:sldId id="595" r:id="rId76"/>
    <p:sldId id="596" r:id="rId77"/>
    <p:sldId id="597" r:id="rId78"/>
    <p:sldId id="506" r:id="rId79"/>
    <p:sldId id="507" r:id="rId80"/>
    <p:sldId id="508" r:id="rId81"/>
    <p:sldId id="578" r:id="rId82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7C80"/>
    <a:srgbClr val="FF9999"/>
    <a:srgbClr val="3399FF"/>
    <a:srgbClr val="F26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60"/>
  </p:normalViewPr>
  <p:slideViewPr>
    <p:cSldViewPr>
      <p:cViewPr varScale="1">
        <p:scale>
          <a:sx n="83" d="100"/>
          <a:sy n="83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(бюджет)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безе ДЮЦ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78-412B-AAE8-2F418A9846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базе СОШ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Лист1!$C$2:$C$2</c:f>
              <c:numCache>
                <c:formatCode>General</c:formatCode>
                <c:ptCount val="1"/>
                <c:pt idx="0">
                  <c:v>1779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78-412B-AAE8-2F418A984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2"/>
        <c:axId val="82278272"/>
        <c:axId val="82279808"/>
      </c:barChart>
      <c:catAx>
        <c:axId val="8227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279808"/>
        <c:crosses val="autoZero"/>
        <c:auto val="1"/>
        <c:lblAlgn val="ctr"/>
        <c:lblOffset val="100"/>
        <c:noMultiLvlLbl val="0"/>
      </c:catAx>
      <c:valAx>
        <c:axId val="8227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27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016732283464567E-2"/>
          <c:y val="0.90074704724409449"/>
          <c:w val="0.7192667322834646"/>
          <c:h val="6.1752952755905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0366506270049582"/>
          <c:y val="2.7221284839395076E-2"/>
          <c:w val="0.46334882618839313"/>
          <c:h val="0.892567491563554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95</c:v>
                </c:pt>
                <c:pt idx="5">
                  <c:v>95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B9-42A5-BA72-BEF993FC08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B9-42A5-BA72-BEF993FC081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B9-42A5-BA72-BEF993FC081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B9-42A5-BA72-BEF993FC081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B9-42A5-BA72-BEF993FC081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Лист1!$G$2:$G$13</c:f>
              <c:numCache>
                <c:formatCode>General</c:formatCode>
                <c:ptCount val="12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3B9-42A5-BA72-BEF993FC081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0"/>
                <c:pt idx="0">
                  <c:v>насыщенность занятий новым интересным материалом</c:v>
                </c:pt>
                <c:pt idx="1">
                  <c:v>культура общения</c:v>
                </c:pt>
                <c:pt idx="2">
                  <c:v>формы и методы обучения</c:v>
                </c:pt>
                <c:pt idx="3">
                  <c:v>уровень квалификации педагогов</c:v>
                </c:pt>
                <c:pt idx="4">
                  <c:v>организация разнообразной деятельности</c:v>
                </c:pt>
                <c:pt idx="5">
                  <c:v>результаты занятий</c:v>
                </c:pt>
                <c:pt idx="6">
                  <c:v>достаточная степень информации о деятельности</c:v>
                </c:pt>
                <c:pt idx="7">
                  <c:v>довольны обучением в ДЮЦ</c:v>
                </c:pt>
                <c:pt idx="8">
                  <c:v>созданы условия для развития способностей</c:v>
                </c:pt>
                <c:pt idx="9">
                  <c:v>чувство взаимопонимания с администрацией и педагогами</c:v>
                </c:pt>
              </c:strCache>
            </c:strRef>
          </c:cat>
          <c:val>
            <c:numRef>
              <c:f>Лист1!$H$2:$H$13</c:f>
              <c:numCache>
                <c:formatCode>General</c:formatCode>
                <c:ptCount val="12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3B9-42A5-BA72-BEF993FC0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794560"/>
        <c:axId val="81796096"/>
        <c:axId val="0"/>
      </c:bar3DChart>
      <c:catAx>
        <c:axId val="817945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1796096"/>
        <c:crosses val="autoZero"/>
        <c:auto val="1"/>
        <c:lblAlgn val="ctr"/>
        <c:lblOffset val="100"/>
        <c:noMultiLvlLbl val="0"/>
      </c:catAx>
      <c:valAx>
        <c:axId val="817960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1794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1030274861475646"/>
          <c:y val="4.7619047619047616E-2"/>
          <c:w val="0.39342064012831729"/>
          <c:h val="0.8596428571428571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9"/>
                <c:pt idx="0">
                  <c:v>значение понятия Родина -место , где ты родился</c:v>
                </c:pt>
                <c:pt idx="1">
                  <c:v>знают государственные символы России</c:v>
                </c:pt>
                <c:pt idx="2">
                  <c:v>берёзу считают символом России</c:v>
                </c:pt>
                <c:pt idx="3">
                  <c:v>Русь -называли нашу страну от древних времён знают</c:v>
                </c:pt>
                <c:pt idx="4">
                  <c:v>знание своих прав на образование,свободу, жизнь, медицину</c:v>
                </c:pt>
                <c:pt idx="5">
                  <c:v>знают ,что на гербе изображён двуглавый орёл</c:v>
                </c:pt>
                <c:pt idx="6">
                  <c:v>готовы заботиться о старшем поколении</c:v>
                </c:pt>
                <c:pt idx="7">
                  <c:v>готов отвечать за свои поступки</c:v>
                </c:pt>
                <c:pt idx="8">
                  <c:v>соблюдаю порядок в общественных местах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86</c:v>
                </c:pt>
                <c:pt idx="1">
                  <c:v>63</c:v>
                </c:pt>
                <c:pt idx="2">
                  <c:v>84</c:v>
                </c:pt>
                <c:pt idx="3">
                  <c:v>71</c:v>
                </c:pt>
                <c:pt idx="4">
                  <c:v>56</c:v>
                </c:pt>
                <c:pt idx="5">
                  <c:v>84</c:v>
                </c:pt>
                <c:pt idx="6">
                  <c:v>70</c:v>
                </c:pt>
                <c:pt idx="7">
                  <c:v>69</c:v>
                </c:pt>
                <c:pt idx="8">
                  <c:v>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EB-452C-B2FB-753F1905B8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9"/>
                <c:pt idx="0">
                  <c:v>значение понятия Родина -место , где ты родился</c:v>
                </c:pt>
                <c:pt idx="1">
                  <c:v>знают государственные символы России</c:v>
                </c:pt>
                <c:pt idx="2">
                  <c:v>берёзу считают символом России</c:v>
                </c:pt>
                <c:pt idx="3">
                  <c:v>Русь -называли нашу страну от древних времён знают</c:v>
                </c:pt>
                <c:pt idx="4">
                  <c:v>знание своих прав на образование,свободу, жизнь, медицину</c:v>
                </c:pt>
                <c:pt idx="5">
                  <c:v>знают ,что на гербе изображён двуглавый орёл</c:v>
                </c:pt>
                <c:pt idx="6">
                  <c:v>готовы заботиться о старшем поколении</c:v>
                </c:pt>
                <c:pt idx="7">
                  <c:v>готов отвечать за свои поступки</c:v>
                </c:pt>
                <c:pt idx="8">
                  <c:v>соблюдаю порядок в общественных местах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68</c:v>
                </c:pt>
                <c:pt idx="1">
                  <c:v>60</c:v>
                </c:pt>
                <c:pt idx="2">
                  <c:v>80</c:v>
                </c:pt>
                <c:pt idx="3">
                  <c:v>70</c:v>
                </c:pt>
                <c:pt idx="4">
                  <c:v>43</c:v>
                </c:pt>
                <c:pt idx="5">
                  <c:v>69</c:v>
                </c:pt>
                <c:pt idx="6">
                  <c:v>97</c:v>
                </c:pt>
                <c:pt idx="7">
                  <c:v>90</c:v>
                </c:pt>
                <c:pt idx="8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EB-452C-B2FB-753F1905B8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9"/>
                <c:pt idx="0">
                  <c:v>значение понятия Родина -место , где ты родился</c:v>
                </c:pt>
                <c:pt idx="1">
                  <c:v>знают государственные символы России</c:v>
                </c:pt>
                <c:pt idx="2">
                  <c:v>берёзу считают символом России</c:v>
                </c:pt>
                <c:pt idx="3">
                  <c:v>Русь -называли нашу страну от древних времён знают</c:v>
                </c:pt>
                <c:pt idx="4">
                  <c:v>знание своих прав на образование,свободу, жизнь, медицину</c:v>
                </c:pt>
                <c:pt idx="5">
                  <c:v>знают ,что на гербе изображён двуглавый орёл</c:v>
                </c:pt>
                <c:pt idx="6">
                  <c:v>готовы заботиться о старшем поколении</c:v>
                </c:pt>
                <c:pt idx="7">
                  <c:v>готов отвечать за свои поступки</c:v>
                </c:pt>
                <c:pt idx="8">
                  <c:v>соблюдаю порядок в общественных местах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70</c:v>
                </c:pt>
                <c:pt idx="1">
                  <c:v>60</c:v>
                </c:pt>
                <c:pt idx="2">
                  <c:v>80</c:v>
                </c:pt>
                <c:pt idx="3">
                  <c:v>70</c:v>
                </c:pt>
                <c:pt idx="4">
                  <c:v>40</c:v>
                </c:pt>
                <c:pt idx="5">
                  <c:v>70</c:v>
                </c:pt>
                <c:pt idx="6">
                  <c:v>99</c:v>
                </c:pt>
                <c:pt idx="7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4EB-452C-B2FB-753F1905B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651392"/>
        <c:axId val="82653184"/>
        <c:axId val="0"/>
      </c:bar3DChart>
      <c:catAx>
        <c:axId val="82651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82653184"/>
        <c:crosses val="autoZero"/>
        <c:auto val="1"/>
        <c:lblAlgn val="ctr"/>
        <c:lblOffset val="100"/>
        <c:noMultiLvlLbl val="0"/>
      </c:catAx>
      <c:valAx>
        <c:axId val="826531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26513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5988075127218579E-2"/>
          <c:w val="0.98148738190515517"/>
          <c:h val="0.924535612100998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56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dLbls>
            <c:dLbl>
              <c:idx val="0"/>
              <c:layout>
                <c:manualLayout>
                  <c:x val="-0.36282832821270722"/>
                  <c:y val="1.1244315865523097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0 баллов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25-45C1-88B2-12B82591682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Низкий уровень</a:t>
                    </a:r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9766283830098542"/>
                      <c:h val="0.2862038808275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D25-45C1-88B2-12B82591682A}"/>
                </c:ext>
              </c:extLst>
            </c:dLbl>
            <c:dLbl>
              <c:idx val="2"/>
              <c:layout>
                <c:manualLayout>
                  <c:x val="-7.4516353528853302E-2"/>
                  <c:y val="-0.29647194343876315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Высокий уровень</a:t>
                    </a:r>
                  </a:p>
                  <a:p>
                    <a:r>
                      <a:rPr lang="ru-RU" baseline="0" dirty="0" smtClean="0"/>
                      <a:t>56%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5004119039184326"/>
                      <c:h val="0.362323105286104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25-45C1-88B2-12B82591682A}"/>
                </c:ext>
              </c:extLst>
            </c:dLbl>
            <c:dLbl>
              <c:idx val="3"/>
              <c:layout>
                <c:manualLayout>
                  <c:x val="0.18256566880409508"/>
                  <c:y val="0.118848285073626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Средний уровень 35%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698278807595795"/>
                      <c:h val="0.299496066213467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D25-45C1-88B2-12B8259168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1">
                  <c:v>1 балл</c:v>
                </c:pt>
                <c:pt idx="2">
                  <c:v>2 балла</c:v>
                </c:pt>
                <c:pt idx="3">
                  <c:v>3 балла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1">
                  <c:v>407</c:v>
                </c:pt>
                <c:pt idx="2">
                  <c:v>1172</c:v>
                </c:pt>
                <c:pt idx="3">
                  <c:v>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25-45C1-88B2-12B82591682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 w="38100" cap="flat" cmpd="sng" algn="ctr">
      <a:solidFill>
        <a:srgbClr val="00206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2451168501225104E-4"/>
          <c:w val="0.9807605234638499"/>
          <c:h val="0.999375488314987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Подбирать и анализировать специальную литературу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dLbls>
            <c:dLbl>
              <c:idx val="1"/>
              <c:layout>
                <c:manualLayout>
                  <c:x val="-8.8997186895376404E-2"/>
                  <c:y val="3.7968981700478882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rgbClr val="FF0000"/>
                        </a:solidFill>
                      </a:rPr>
                      <a:t>Низкий уровень 7%</a:t>
                    </a:r>
                    <a:endParaRPr lang="ru-RU" baseline="0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535220405279915"/>
                      <c:h val="0.341720835304309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E62-462A-BFEE-52CEB199A6DA}"/>
                </c:ext>
              </c:extLst>
            </c:dLbl>
            <c:dLbl>
              <c:idx val="2"/>
              <c:layout>
                <c:manualLayout>
                  <c:x val="-0.38268808706789392"/>
                  <c:y val="-0.18000109843189988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rgbClr val="FF0000"/>
                        </a:solidFill>
                      </a:rPr>
                      <a:t>Высокий уровень 49%</a:t>
                    </a:r>
                    <a:endParaRPr lang="ru-RU" baseline="0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379189524015151"/>
                      <c:h val="0.472653031937793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E62-462A-BFEE-52CEB199A6D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400" b="1" baseline="0">
                        <a:solidFill>
                          <a:srgbClr val="FF0000"/>
                        </a:solidFill>
                        <a:latin typeface="Cambria" panose="02040503050406030204" pitchFamily="18" charset="0"/>
                      </a:defRPr>
                    </a:pPr>
                    <a:r>
                      <a:rPr lang="ru-RU" baseline="0" dirty="0" smtClean="0">
                        <a:solidFill>
                          <a:srgbClr val="FF0000"/>
                        </a:solidFill>
                      </a:rPr>
                      <a:t>Средний уровень 38%</a:t>
                    </a:r>
                    <a:endParaRPr lang="ru-RU" baseline="0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609997212049814"/>
                      <c:h val="0.28406423346284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E62-462A-BFEE-52CEB199A6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0 баллов</c:v>
                </c:pt>
                <c:pt idx="1">
                  <c:v>1 балл</c:v>
                </c:pt>
                <c:pt idx="2">
                  <c:v>2 балла</c:v>
                </c:pt>
                <c:pt idx="3">
                  <c:v>3 балла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300</c:v>
                </c:pt>
                <c:pt idx="2">
                  <c:v>1154</c:v>
                </c:pt>
                <c:pt idx="3">
                  <c:v>930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62-462A-BFEE-52CEB199A6D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rgbClr val="D9E494"/>
    </a:solidFill>
    <a:ln w="38100">
      <a:solidFill>
        <a:srgbClr val="002060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F9-4856-8379-4001C40ECD24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F9-4856-8379-4001C40ECD24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F9-4856-8379-4001C40ECD24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F9-4856-8379-4001C40ECD24}"/>
            </c:ext>
          </c:extLst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F9-4856-8379-4001C40ECD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9098880"/>
        <c:axId val="89108864"/>
      </c:barChart>
      <c:catAx>
        <c:axId val="8909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108864"/>
        <c:crosses val="autoZero"/>
        <c:auto val="1"/>
        <c:lblAlgn val="ctr"/>
        <c:lblOffset val="100"/>
        <c:noMultiLvlLbl val="0"/>
      </c:catAx>
      <c:valAx>
        <c:axId val="89108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09888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Лист1!$A$36:$A$40</c:f>
              <c:strCache>
                <c:ptCount val="5"/>
                <c:pt idx="0">
                  <c:v> хорошие отзывы и рекомендации знакомых</c:v>
                </c:pt>
                <c:pt idx="1">
                  <c:v>способствует развитию ребенка</c:v>
                </c:pt>
                <c:pt idx="2">
                  <c:v>отношение к детям</c:v>
                </c:pt>
                <c:pt idx="3">
                  <c:v>профессионализм  педагогов</c:v>
                </c:pt>
                <c:pt idx="4">
                  <c:v>близость к дому</c:v>
                </c:pt>
              </c:strCache>
            </c:strRef>
          </c:cat>
          <c:val>
            <c:numRef>
              <c:f>Лист1!$B$36:$B$40</c:f>
              <c:numCache>
                <c:formatCode>0%</c:formatCode>
                <c:ptCount val="5"/>
                <c:pt idx="0">
                  <c:v>0.15</c:v>
                </c:pt>
                <c:pt idx="1">
                  <c:v>0.15</c:v>
                </c:pt>
                <c:pt idx="2">
                  <c:v>0.3</c:v>
                </c:pt>
                <c:pt idx="3">
                  <c:v>0.2</c:v>
                </c:pt>
                <c:pt idx="4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82-48D6-AEB6-98BDE4C5AB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1071488"/>
        <c:axId val="81082624"/>
        <c:axId val="0"/>
      </c:bar3DChart>
      <c:catAx>
        <c:axId val="810714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81082624"/>
        <c:crosses val="autoZero"/>
        <c:auto val="1"/>
        <c:lblAlgn val="ctr"/>
        <c:lblOffset val="100"/>
        <c:noMultiLvlLbl val="0"/>
      </c:catAx>
      <c:valAx>
        <c:axId val="810826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8107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BF-4CEB-83A7-18E36A1431E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BF-4CEB-83A7-18E36A1431E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CBF-4CEB-83A7-18E36A1431E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CBF-4CEB-83A7-18E36A1431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CBF-4CEB-83A7-18E36A1431E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CBF-4CEB-83A7-18E36A1431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хорошая репутация</c:v>
                </c:pt>
                <c:pt idx="1">
                  <c:v>интересные занятия</c:v>
                </c:pt>
                <c:pt idx="2">
                  <c:v>качество обучения</c:v>
                </c:pt>
                <c:pt idx="3">
                  <c:v>профессионализм  педагогов</c:v>
                </c:pt>
                <c:pt idx="4">
                  <c:v>близость к дому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  <c:pt idx="4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CBF-4CEB-83A7-18E36A1431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1404288"/>
        <c:axId val="81409536"/>
        <c:axId val="0"/>
      </c:bar3DChart>
      <c:catAx>
        <c:axId val="814042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1409536"/>
        <c:crosses val="autoZero"/>
        <c:auto val="1"/>
        <c:lblAlgn val="ctr"/>
        <c:lblOffset val="100"/>
        <c:noMultiLvlLbl val="0"/>
      </c:catAx>
      <c:valAx>
        <c:axId val="814095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814042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265074713920678"/>
          <c:y val="5.9991939960083611E-2"/>
          <c:w val="0.51677675707203263"/>
          <c:h val="0.8794841269841270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95</c:v>
                </c:pt>
                <c:pt idx="1">
                  <c:v>90</c:v>
                </c:pt>
                <c:pt idx="2">
                  <c:v>94</c:v>
                </c:pt>
                <c:pt idx="3">
                  <c:v>97</c:v>
                </c:pt>
                <c:pt idx="4">
                  <c:v>83</c:v>
                </c:pt>
                <c:pt idx="5">
                  <c:v>47</c:v>
                </c:pt>
                <c:pt idx="6">
                  <c:v>20</c:v>
                </c:pt>
                <c:pt idx="7">
                  <c:v>99</c:v>
                </c:pt>
                <c:pt idx="8">
                  <c:v>63</c:v>
                </c:pt>
                <c:pt idx="9">
                  <c:v>68</c:v>
                </c:pt>
                <c:pt idx="10">
                  <c:v>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32-4D9A-BA10-3DA26149BA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32-4D9A-BA10-3DA26149BAB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32-4D9A-BA10-3DA26149BAB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Лист1!$E$2:$E$15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32-4D9A-BA10-3DA26149BAB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Лист1!$F$2:$F$15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532-4D9A-BA10-3DA26149BAB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Лист1!$G$2:$G$15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532-4D9A-BA10-3DA26149BAB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Лист1!$H$2:$H$15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532-4D9A-BA10-3DA26149BAB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Лист1!$I$2:$I$15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532-4D9A-BA10-3DA26149BAB8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Лист1!$J$2:$J$15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532-4D9A-BA10-3DA26149BAB8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Лист1!$K$2:$K$15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532-4D9A-BA10-3DA26149BAB8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Лист1!$L$2:$L$15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532-4D9A-BA10-3DA26149BAB8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Лист1!$M$2:$M$15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532-4D9A-BA10-3DA26149BAB8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Лист1!$N$2:$N$15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532-4D9A-BA10-3DA26149BAB8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1"/>
                <c:pt idx="0">
                  <c:v>преподают интересные педагоги</c:v>
                </c:pt>
                <c:pt idx="1">
                  <c:v>могу общаться с друзьями</c:v>
                </c:pt>
                <c:pt idx="2">
                  <c:v>есть возможность для творчества</c:v>
                </c:pt>
                <c:pt idx="3">
                  <c:v>хочу провести интересно время</c:v>
                </c:pt>
                <c:pt idx="4">
                  <c:v>пригодится в моей будущей профессии</c:v>
                </c:pt>
                <c:pt idx="5">
                  <c:v>интересуюсь данным видом деятельности</c:v>
                </c:pt>
                <c:pt idx="6">
                  <c:v>занимаюсь за компанию</c:v>
                </c:pt>
                <c:pt idx="7">
                  <c:v>получаю новые знания и умения</c:v>
                </c:pt>
                <c:pt idx="8">
                  <c:v>это отличает меня от других</c:v>
                </c:pt>
                <c:pt idx="9">
                  <c:v>недалеко от дома</c:v>
                </c:pt>
                <c:pt idx="10">
                  <c:v>одобряют мои родители</c:v>
                </c:pt>
              </c:strCache>
            </c:strRef>
          </c:cat>
          <c:val>
            <c:numRef>
              <c:f>Лист1!$O$2:$O$15</c:f>
              <c:numCache>
                <c:formatCode>General</c:formatCode>
                <c:ptCount val="14"/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532-4D9A-BA10-3DA26149B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12608"/>
        <c:axId val="81014144"/>
        <c:axId val="0"/>
      </c:bar3DChart>
      <c:catAx>
        <c:axId val="810126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1014144"/>
        <c:crosses val="autoZero"/>
        <c:auto val="1"/>
        <c:lblAlgn val="ctr"/>
        <c:lblOffset val="100"/>
        <c:noMultiLvlLbl val="0"/>
      </c:catAx>
      <c:valAx>
        <c:axId val="810141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1012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117382969578244E-2"/>
          <c:y val="3.1754692109723183E-2"/>
          <c:w val="0.7925108417072434"/>
          <c:h val="0.904305685455169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Родители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54-403A-BC30-3AA3C52184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Педагоги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90</c:v>
                </c:pt>
                <c:pt idx="1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54-403A-BC30-3AA3C52184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Обучающиеся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86</c:v>
                </c:pt>
                <c:pt idx="1">
                  <c:v>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154-403A-BC30-3AA3C5218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631872"/>
        <c:axId val="81641856"/>
        <c:axId val="0"/>
      </c:bar3DChart>
      <c:catAx>
        <c:axId val="8163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641856"/>
        <c:crosses val="autoZero"/>
        <c:auto val="1"/>
        <c:lblAlgn val="ctr"/>
        <c:lblOffset val="100"/>
        <c:noMultiLvlLbl val="0"/>
      </c:catAx>
      <c:valAx>
        <c:axId val="81641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6318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8584481627296588"/>
          <c:y val="4.3650793650793648E-2"/>
          <c:w val="0.48205453484981042"/>
          <c:h val="0.8596428571428571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0"/>
                <c:pt idx="0">
                  <c:v>ДЮЦ готовит к самостоятельной жизни</c:v>
                </c:pt>
                <c:pt idx="1">
                  <c:v>хорошие отношения между взрослыми и ребятами</c:v>
                </c:pt>
                <c:pt idx="2">
                  <c:v>постоянно узнаю много нового</c:v>
                </c:pt>
                <c:pt idx="3">
                  <c:v>есть возможность лучше понять себя</c:v>
                </c:pt>
                <c:pt idx="4">
                  <c:v>созданы условия для развития способностей</c:v>
                </c:pt>
                <c:pt idx="5">
                  <c:v>я доволен своими достижениями</c:v>
                </c:pt>
                <c:pt idx="6">
                  <c:v>в трудной жизненной ситуации всегда окажут помощь</c:v>
                </c:pt>
                <c:pt idx="7">
                  <c:v>могу свободно высказать своё мнение</c:v>
                </c:pt>
                <c:pt idx="8">
                  <c:v>знания и умения пригодятся в будущей профессии</c:v>
                </c:pt>
                <c:pt idx="9">
                  <c:v>возможность поднять свой авторитет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72</c:v>
                </c:pt>
                <c:pt idx="1">
                  <c:v>96</c:v>
                </c:pt>
                <c:pt idx="2">
                  <c:v>98</c:v>
                </c:pt>
                <c:pt idx="3">
                  <c:v>84</c:v>
                </c:pt>
                <c:pt idx="4">
                  <c:v>91</c:v>
                </c:pt>
                <c:pt idx="5">
                  <c:v>84</c:v>
                </c:pt>
                <c:pt idx="6">
                  <c:v>80</c:v>
                </c:pt>
                <c:pt idx="7">
                  <c:v>83</c:v>
                </c:pt>
                <c:pt idx="8">
                  <c:v>72</c:v>
                </c:pt>
                <c:pt idx="9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59-4819-9363-7D3A856C4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0"/>
                <c:pt idx="0">
                  <c:v>ДЮЦ готовит к самостоятельной жизни</c:v>
                </c:pt>
                <c:pt idx="1">
                  <c:v>хорошие отношения между взрослыми и ребятами</c:v>
                </c:pt>
                <c:pt idx="2">
                  <c:v>постоянно узнаю много нового</c:v>
                </c:pt>
                <c:pt idx="3">
                  <c:v>есть возможность лучше понять себя</c:v>
                </c:pt>
                <c:pt idx="4">
                  <c:v>созданы условия для развития способностей</c:v>
                </c:pt>
                <c:pt idx="5">
                  <c:v>я доволен своими достижениями</c:v>
                </c:pt>
                <c:pt idx="6">
                  <c:v>в трудной жизненной ситуации всегда окажут помощь</c:v>
                </c:pt>
                <c:pt idx="7">
                  <c:v>могу свободно высказать своё мнение</c:v>
                </c:pt>
                <c:pt idx="8">
                  <c:v>знания и умения пригодятся в будущей профессии</c:v>
                </c:pt>
                <c:pt idx="9">
                  <c:v>возможность поднять свой авторитет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59-4819-9363-7D3A856C4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0"/>
                <c:pt idx="0">
                  <c:v>ДЮЦ готовит к самостоятельной жизни</c:v>
                </c:pt>
                <c:pt idx="1">
                  <c:v>хорошие отношения между взрослыми и ребятами</c:v>
                </c:pt>
                <c:pt idx="2">
                  <c:v>постоянно узнаю много нового</c:v>
                </c:pt>
                <c:pt idx="3">
                  <c:v>есть возможность лучше понять себя</c:v>
                </c:pt>
                <c:pt idx="4">
                  <c:v>созданы условия для развития способностей</c:v>
                </c:pt>
                <c:pt idx="5">
                  <c:v>я доволен своими достижениями</c:v>
                </c:pt>
                <c:pt idx="6">
                  <c:v>в трудной жизненной ситуации всегда окажут помощь</c:v>
                </c:pt>
                <c:pt idx="7">
                  <c:v>могу свободно высказать своё мнение</c:v>
                </c:pt>
                <c:pt idx="8">
                  <c:v>знания и умения пригодятся в будущей профессии</c:v>
                </c:pt>
                <c:pt idx="9">
                  <c:v>возможность поднять свой авторитет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59-4819-9363-7D3A856C4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731584"/>
        <c:axId val="81733120"/>
        <c:axId val="0"/>
      </c:bar3DChart>
      <c:catAx>
        <c:axId val="817315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1733120"/>
        <c:crosses val="autoZero"/>
        <c:auto val="1"/>
        <c:lblAlgn val="ctr"/>
        <c:lblOffset val="100"/>
        <c:noMultiLvlLbl val="0"/>
      </c:catAx>
      <c:valAx>
        <c:axId val="817331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1731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0.12737</cdr:x>
      <cdr:y>0</cdr:y>
    </cdr:from>
    <cdr:to>
      <cdr:x>0.44978</cdr:x>
      <cdr:y>0.11769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14399" y="0"/>
          <a:ext cx="1302077" cy="53265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0.30944</cdr:x>
      <cdr:y>0.11769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49694" cy="532656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3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689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8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628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14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8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edu.gov39.ru/act/natsionalnyy-proekt-obrazovanie/2019/RP_Uspex_kazhdogo_rebenka_(Kaliningradskaya_oblast')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http://www.saripkro.ru/images/537353.jp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323528" y="620688"/>
            <a:ext cx="8467470" cy="21602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none" fromWordArt="1">
            <a:prstTxWarp prst="textFadeLeft">
              <a:avLst>
                <a:gd name="adj" fmla="val 1"/>
              </a:avLst>
            </a:prstTxWarp>
          </a:bodyPr>
          <a:lstStyle/>
          <a:p>
            <a:pPr algn="ctr"/>
            <a:r>
              <a:rPr lang="ru-RU" sz="2800" b="1" kern="10" dirty="0" smtClean="0">
                <a:ln w="28575">
                  <a:solidFill>
                    <a:schemeClr val="bg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МАУДО </a:t>
            </a:r>
            <a:r>
              <a:rPr lang="ru-RU" sz="2800" b="1" kern="10" dirty="0">
                <a:ln w="28575">
                  <a:solidFill>
                    <a:schemeClr val="bg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ДЮЦ</a:t>
            </a:r>
          </a:p>
          <a:p>
            <a:pPr algn="ctr"/>
            <a:r>
              <a:rPr lang="ru-RU" sz="2800" b="1" kern="10" dirty="0">
                <a:ln w="28575">
                  <a:solidFill>
                    <a:schemeClr val="bg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"На Комсомольской</a:t>
            </a:r>
            <a:r>
              <a:rPr lang="ru-RU" sz="2800" b="1" kern="10" dirty="0">
                <a:ln w="22225">
                  <a:solidFill>
                    <a:schemeClr val="bg2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755576" y="3933057"/>
            <a:ext cx="7652796" cy="2520280"/>
          </a:xfrm>
          <a:prstGeom prst="foldedCorner">
            <a:avLst>
              <a:gd name="adj" fmla="val 3860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algn="ctr"/>
            <a:endParaRPr lang="en-US" b="1" kern="1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kern="10" dirty="0" smtClean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/>
            <a:r>
              <a:rPr lang="ru-RU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</a:t>
            </a:r>
          </a:p>
          <a:p>
            <a:pPr algn="ctr"/>
            <a:r>
              <a:rPr lang="ru-RU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2019-2020 учебный год</a:t>
            </a:r>
          </a:p>
          <a:p>
            <a:pPr algn="ctr"/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endParaRPr lang="ru-RU" sz="24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Дмитриевой </a:t>
            </a:r>
            <a:endParaRPr lang="ru-RU" sz="2400" b="1" kern="1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Михайловны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11560" y="252325"/>
            <a:ext cx="8136904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Управленческая система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МАУДО ДЮЦ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Комсомольской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611560" y="1484784"/>
            <a:ext cx="7490230" cy="1938992"/>
          </a:xfrm>
          <a:prstGeom prst="rect">
            <a:avLst/>
          </a:prstGeom>
          <a:noFill/>
          <a:ln>
            <a:headEnd/>
            <a:tailEnd/>
          </a:ln>
          <a:effectLst>
            <a:glow rad="63500">
              <a:schemeClr val="dk1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являются: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Педагогический совет;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Наблюдательный совет;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Общее собрание работников;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Профсоюзный комитет.</a:t>
            </a:r>
          </a:p>
        </p:txBody>
      </p:sp>
      <p:pic>
        <p:nvPicPr>
          <p:cNvPr id="105478" name="Picture 6" descr="http://im2-tub-ru.yandex.net/i?id=3be40d1cf721bebae9f1a5445310c790-123-144&amp;n=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35" y="3467182"/>
            <a:ext cx="4968552" cy="3278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332656"/>
            <a:ext cx="8568952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Направленности  образовательной деятельности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2019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2020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году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204864"/>
            <a:ext cx="8568952" cy="424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ru-RU" sz="3600" dirty="0">
                <a:latin typeface="Cambria" panose="02040503050406030204" pitchFamily="18" charset="0"/>
              </a:rPr>
              <a:t>Художественная</a:t>
            </a: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ru-RU" sz="3600" dirty="0">
                <a:latin typeface="Cambria" panose="02040503050406030204" pitchFamily="18" charset="0"/>
              </a:rPr>
              <a:t>Техническая</a:t>
            </a: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ru-RU" sz="3600" dirty="0">
                <a:latin typeface="Cambria" panose="02040503050406030204" pitchFamily="18" charset="0"/>
              </a:rPr>
              <a:t>Физкультурно-спортивная</a:t>
            </a: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Cambria" panose="02040503050406030204" pitchFamily="18" charset="0"/>
              </a:rPr>
              <a:t>Социально-гуманитарная</a:t>
            </a:r>
            <a:endParaRPr lang="ru-RU" sz="3600" dirty="0">
              <a:latin typeface="Cambria" panose="020405030504060302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ru-RU" sz="3600" dirty="0">
                <a:latin typeface="Cambria" panose="02040503050406030204" pitchFamily="18" charset="0"/>
              </a:rPr>
              <a:t>Естественнонаучная</a:t>
            </a:r>
          </a:p>
          <a:p>
            <a:pPr algn="ctr"/>
            <a:endParaRPr lang="ru-RU" sz="4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101378" name="Picture 2" descr="http://im1-tub-ru.yandex.net/i?id=41bfe94f10da2dc3ac2aa571ab8490cd-48-144&amp;n=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984" y="4869161"/>
            <a:ext cx="2609016" cy="195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322" y="1296123"/>
            <a:ext cx="8441142" cy="1200329"/>
          </a:xfrm>
          <a:prstGeom prst="rect">
            <a:avLst/>
          </a:prstGeom>
          <a:noFill/>
          <a:effectLst>
            <a:glow rad="63500">
              <a:schemeClr val="accent2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«Интеграция ресурсов Детско-юношеского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наращивания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качества образования в условиях конкуренции»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50362"/>
            <a:ext cx="82089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учебном году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80928"/>
            <a:ext cx="4392488" cy="3177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51344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8712968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задачи, над которыми работал педагогический коллектив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2019/2020 учебном году: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96752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Концепцией персонифицированного дополнительного образования детей в Калининградской области, утвержденной приказом Министерства образования Калининградской области от 01.08.2018 года, с целью выполнения дорожной карты и муниципального задания обеспечить новый набор учащихся на 2019-2020  учебный год .</a:t>
            </a:r>
          </a:p>
          <a:p>
            <a:pPr lvl="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Концепцией развития дополнительного образования детей до 2020 года: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продолжить развитие технического направления дополнительного образования как одного из приоритетных;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методической службе разработать и внести в план работы программу повышения педагогического мастерства педагогического коллектива с целью соответствия профессиональному стандарту «Педагог дополнительного образования».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продолжить проектную работу конструкторского бюро Сетевая дистанционная лаборатория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Инноваторий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продолжить реализацию проектов: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Инноваторий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развитию технического творчества», «Развитие моделей внутренней и внешней интеграции дополнительного образовательного пространства МАУДО ДЮЦ «На Комсомольской», образовательных учреждений и  учреждений социокультурной сферы», международные проекты;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участвовать в грантовых конкурсах среди образовательных учреждений Калининграда и области;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программно-методическое  обеспечение, откорректировать содержание образовательных программ в соответствии с современными  требованиями на 2019-2020 учебный год;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обновить творческий репертуар коллективов,  разработать и осуществить постановку новых массовых  концертных номеров гражданско-патриотической тематики, посвященных 75-летию Великой Победы. Работать над повышением качества концертных номеров;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продолжить работу по повышению мастерства творческих коллективов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ДЮЦ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результативности их участия коллективов в конкурсах и мероприятиях регионального, всероссийского и международного уровней.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и укреплять материально-техническую базу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ДЮЦ.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323528" y="188640"/>
            <a:ext cx="8388932" cy="926232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Контингент   образовательного  учреждения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46395"/>
            <a:ext cx="745282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Возрастная характеристика детского коллектива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23528" y="1084094"/>
            <a:ext cx="7848872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2019–2020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учебном году в центре обучалось </a:t>
            </a: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2827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детей, включая платные услуги.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689616"/>
              </p:ext>
            </p:extLst>
          </p:nvPr>
        </p:nvGraphicFramePr>
        <p:xfrm>
          <a:off x="323526" y="2395161"/>
          <a:ext cx="8388933" cy="42949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22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35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00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47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66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Направленность 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Кол-во обучающихся 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 5 лет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бюджет/платно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Кол-во обучающихся  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5 - 9 лет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бюджет/платно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Кол-во обучающихся  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10 - 14 лет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бюджет/платно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Кол-во обучающихся  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 – 17 лет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бюджет/платно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Кол-во обучающихся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18 лет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бюджет/платно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91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189/0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200/0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16/0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86008145"/>
                  </a:ext>
                </a:extLst>
              </a:tr>
              <a:tr h="46691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Естественнонаучная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76/0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0/0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61208233"/>
                  </a:ext>
                </a:extLst>
              </a:tr>
              <a:tr h="46691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0/0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190/0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52/0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2/0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61909573"/>
                  </a:ext>
                </a:extLst>
              </a:tr>
              <a:tr h="46691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0/1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826/47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722/8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104/0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0152054"/>
                  </a:ext>
                </a:extLst>
              </a:tr>
              <a:tr h="4669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Социально-гуманитарная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22/21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60/37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72/37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35/0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691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22/22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1341/84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1047/45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 smtClean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157/0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4101589"/>
                  </a:ext>
                </a:extLst>
              </a:tr>
            </a:tbl>
          </a:graphicData>
        </a:graphic>
      </p:graphicFrame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445482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28" name="Picture 4" descr="http://im2-tub-ru.yandex.net/i?id=285b22ea195731d1c05703f404a3ec7f-89-144&amp;n=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356" y="757339"/>
            <a:ext cx="1273940" cy="155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636" y="248623"/>
            <a:ext cx="7242048" cy="465754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работники культуры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36719" y="714377"/>
            <a:ext cx="857251" cy="3571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2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84020" y="1071563"/>
            <a:ext cx="8391275" cy="106129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М.М.,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образования,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Дунаева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образования,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4371" y="2348880"/>
            <a:ext cx="7358115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«Почетный работник общего образования РФ» </a:t>
            </a:r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Отличник народного просвещения РФ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400" b="1" dirty="0">
              <a:ln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64802" y="3179877"/>
            <a:ext cx="857251" cy="4286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6850" y="3636403"/>
            <a:ext cx="8358447" cy="85725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Т.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М., Трифонова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Дюндина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Лысова С. А., Крымская Г. А., Носкова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Г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4371" y="4574635"/>
            <a:ext cx="7429552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sz="2800" b="1" dirty="0">
                <a:ln w="190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2800" b="1" dirty="0" smtClean="0">
                <a:ln w="190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науки и образования РФ</a:t>
            </a:r>
            <a:endParaRPr lang="ru-RU" sz="2800" b="1" dirty="0">
              <a:ln w="1905">
                <a:solidFill>
                  <a:schemeClr val="bg1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93853" y="5485406"/>
            <a:ext cx="928687" cy="4286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39551" y="5817397"/>
            <a:ext cx="8235745" cy="85725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М., Трифонова Н.В.,  Крымская Г. А.,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Е.Г.,  Овечкина Е.Ю. </a:t>
            </a:r>
          </a:p>
        </p:txBody>
      </p:sp>
    </p:spTree>
    <p:extLst>
      <p:ext uri="{BB962C8B-B14F-4D97-AF65-F5344CB8AC3E}">
        <p14:creationId xmlns:p14="http://schemas.microsoft.com/office/powerpoint/2010/main" val="25759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1048578"/>
            <a:ext cx="62646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Характеристика уровня квалификации и образования  педагогических работников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 данным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1.09.2020 г.)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884378"/>
              </p:ext>
            </p:extLst>
          </p:nvPr>
        </p:nvGraphicFramePr>
        <p:xfrm>
          <a:off x="609600" y="2276871"/>
          <a:ext cx="7634808" cy="1512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521">
                  <a:extLst>
                    <a:ext uri="{9D8B030D-6E8A-4147-A177-3AD203B41FA5}">
                      <a16:colId xmlns:a16="http://schemas.microsoft.com/office/drawing/2014/main" xmlns="" val="3145098421"/>
                    </a:ext>
                  </a:extLst>
                </a:gridCol>
                <a:gridCol w="1849797">
                  <a:extLst>
                    <a:ext uri="{9D8B030D-6E8A-4147-A177-3AD203B41FA5}">
                      <a16:colId xmlns:a16="http://schemas.microsoft.com/office/drawing/2014/main" xmlns="" val="1005842909"/>
                    </a:ext>
                  </a:extLst>
                </a:gridCol>
                <a:gridCol w="1929085">
                  <a:extLst>
                    <a:ext uri="{9D8B030D-6E8A-4147-A177-3AD203B41FA5}">
                      <a16:colId xmlns:a16="http://schemas.microsoft.com/office/drawing/2014/main" xmlns="" val="2050682974"/>
                    </a:ext>
                  </a:extLst>
                </a:gridCol>
                <a:gridCol w="1809405">
                  <a:extLst>
                    <a:ext uri="{9D8B030D-6E8A-4147-A177-3AD203B41FA5}">
                      <a16:colId xmlns:a16="http://schemas.microsoft.com/office/drawing/2014/main" xmlns="" val="2948786893"/>
                    </a:ext>
                  </a:extLst>
                </a:gridCol>
              </a:tblGrid>
              <a:tr h="1134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имеют категории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extLst>
                  <a:ext uri="{0D108BD9-81ED-4DB2-BD59-A6C34878D82A}">
                    <a16:rowId xmlns:a16="http://schemas.microsoft.com/office/drawing/2014/main" xmlns="" val="350493897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72" marR="67172" marT="0" marB="0"/>
                </a:tc>
                <a:extLst>
                  <a:ext uri="{0D108BD9-81ED-4DB2-BD59-A6C34878D82A}">
                    <a16:rowId xmlns:a16="http://schemas.microsoft.com/office/drawing/2014/main" xmlns="" val="7867570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71662"/>
              </p:ext>
            </p:extLst>
          </p:nvPr>
        </p:nvGraphicFramePr>
        <p:xfrm>
          <a:off x="609600" y="3887946"/>
          <a:ext cx="7634808" cy="1773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0537">
                  <a:extLst>
                    <a:ext uri="{9D8B030D-6E8A-4147-A177-3AD203B41FA5}">
                      <a16:colId xmlns:a16="http://schemas.microsoft.com/office/drawing/2014/main" xmlns="" val="4073450466"/>
                    </a:ext>
                  </a:extLst>
                </a:gridCol>
                <a:gridCol w="3804271">
                  <a:extLst>
                    <a:ext uri="{9D8B030D-6E8A-4147-A177-3AD203B41FA5}">
                      <a16:colId xmlns:a16="http://schemas.microsoft.com/office/drawing/2014/main" xmlns="" val="443144235"/>
                    </a:ext>
                  </a:extLst>
                </a:gridCol>
              </a:tblGrid>
              <a:tr h="8866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97" marR="673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специальное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97" marR="67397" marT="0" marB="0"/>
                </a:tc>
                <a:extLst>
                  <a:ext uri="{0D108BD9-81ED-4DB2-BD59-A6C34878D82A}">
                    <a16:rowId xmlns:a16="http://schemas.microsoft.com/office/drawing/2014/main" xmlns="" val="1696440975"/>
                  </a:ext>
                </a:extLst>
              </a:tr>
              <a:tr h="8866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97" marR="673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97" marR="67397" marT="0" marB="0"/>
                </a:tc>
                <a:extLst>
                  <a:ext uri="{0D108BD9-81ED-4DB2-BD59-A6C34878D82A}">
                    <a16:rowId xmlns:a16="http://schemas.microsoft.com/office/drawing/2014/main" xmlns="" val="3336355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7994849" cy="1597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работников  в профессиональных конкурсах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396440"/>
              </p:ext>
            </p:extLst>
          </p:nvPr>
        </p:nvGraphicFramePr>
        <p:xfrm>
          <a:off x="395536" y="1916832"/>
          <a:ext cx="8136903" cy="46085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1046519867"/>
                    </a:ext>
                  </a:extLst>
                </a:gridCol>
                <a:gridCol w="1924922">
                  <a:extLst>
                    <a:ext uri="{9D8B030D-6E8A-4147-A177-3AD203B41FA5}">
                      <a16:colId xmlns:a16="http://schemas.microsoft.com/office/drawing/2014/main" xmlns="" val="1920742690"/>
                    </a:ext>
                  </a:extLst>
                </a:gridCol>
                <a:gridCol w="2176368">
                  <a:extLst>
                    <a:ext uri="{9D8B030D-6E8A-4147-A177-3AD203B41FA5}">
                      <a16:colId xmlns:a16="http://schemas.microsoft.com/office/drawing/2014/main" xmlns="" val="1081744484"/>
                    </a:ext>
                  </a:extLst>
                </a:gridCol>
                <a:gridCol w="2235413">
                  <a:extLst>
                    <a:ext uri="{9D8B030D-6E8A-4147-A177-3AD203B41FA5}">
                      <a16:colId xmlns:a16="http://schemas.microsoft.com/office/drawing/2014/main" xmlns="" val="3882109983"/>
                    </a:ext>
                  </a:extLst>
                </a:gridCol>
              </a:tblGrid>
              <a:tr h="54217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езультат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</a:p>
                  </a:txBody>
                  <a:tcPr marL="41587" marR="41587" marT="0" marB="0"/>
                </a:tc>
                <a:extLst>
                  <a:ext uri="{0D108BD9-81ED-4DB2-BD59-A6C34878D82A}">
                    <a16:rowId xmlns:a16="http://schemas.microsoft.com/office/drawing/2014/main" xmlns="" val="4284737592"/>
                  </a:ext>
                </a:extLst>
              </a:tr>
              <a:tr h="1084356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Кострица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Анатолий Иосифович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дополнительного образования</a:t>
                      </a: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место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Профессионального мастерства «Так зажигают звезды»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extLst>
                  <a:ext uri="{0D108BD9-81ED-4DB2-BD59-A6C34878D82A}">
                    <a16:rowId xmlns:a16="http://schemas.microsoft.com/office/drawing/2014/main" xmlns="" val="3767613603"/>
                  </a:ext>
                </a:extLst>
              </a:tr>
              <a:tr h="1626533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Макеко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Ксения Александровна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дополнительного образования</a:t>
                      </a: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</a:t>
                      </a: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профессионального мастерства  «Педагогический дебют-2020»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extLst>
                  <a:ext uri="{0D108BD9-81ED-4DB2-BD59-A6C34878D82A}">
                    <a16:rowId xmlns:a16="http://schemas.microsoft.com/office/drawing/2014/main" xmlns="" val="673105401"/>
                  </a:ext>
                </a:extLst>
              </a:tr>
              <a:tr h="1355444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Хуснитдинова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Хилола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Фарахотдиновна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дополнительного образования</a:t>
                      </a: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профессионального мастерства  «Педагогический дебют-2020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7" marR="41587" marT="0" marB="0"/>
                </a:tc>
                <a:extLst>
                  <a:ext uri="{0D108BD9-81ED-4DB2-BD59-A6C34878D82A}">
                    <a16:rowId xmlns:a16="http://schemas.microsoft.com/office/drawing/2014/main" xmlns="" val="2664019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2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493650" y="94166"/>
            <a:ext cx="8424936" cy="95856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сотрудничества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4,10,11,41,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48, 50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лицей №18, д/сад-школа №72, гимназии №1, 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238315"/>
            <a:ext cx="1800200" cy="110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788" y="2591196"/>
            <a:ext cx="273458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735351" y="5435741"/>
            <a:ext cx="1970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СОШ № 4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74653" y="2406530"/>
            <a:ext cx="2044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СОШ № 50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74653" y="3933056"/>
            <a:ext cx="22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СОШ № 11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926" y="2583610"/>
            <a:ext cx="2070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лицей № 18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85716" y="6020249"/>
            <a:ext cx="2044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СОШ № 41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9595" y="5899614"/>
            <a:ext cx="2011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школа-д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/с№72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910358" y="2847888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969017" y="3641252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022438" y="3861707"/>
            <a:ext cx="662493" cy="4914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416053" y="4538074"/>
            <a:ext cx="0" cy="3535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390980" y="4079638"/>
            <a:ext cx="755808" cy="4584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>
            <a:off x="2359596" y="3523138"/>
            <a:ext cx="86409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2791644" y="2577470"/>
            <a:ext cx="355144" cy="2912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5887990" y="2487413"/>
            <a:ext cx="405063" cy="334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305661" y="4146205"/>
            <a:ext cx="2045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МБОУ СОШ № 10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26" name="Picture 2" descr="http://eduklgd.ru/org/mou01/mou0104/news2/foto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991" y="4353146"/>
            <a:ext cx="1755449" cy="10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http://www.eduklgd.ru/org/mou01/mou0111/images/IMG_00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51" y="2723119"/>
            <a:ext cx="1838726" cy="11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http://eduklgd.ru/org/mou01/mou0118/moulic18-last-house-v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6" y="1382508"/>
            <a:ext cx="1905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Первых учеников школа №10 приняла в 1971 г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5448" r="1628" b="5534"/>
          <a:stretch/>
        </p:blipFill>
        <p:spPr bwMode="auto">
          <a:xfrm>
            <a:off x="444041" y="2933259"/>
            <a:ext cx="1926126" cy="11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4" name="Picture 10" descr="http://www.eduklgd.ru/org/mou01/mou0101/photo/NUO/Gimn01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01" y="1153031"/>
            <a:ext cx="2002761" cy="1364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2264458" y="2272629"/>
            <a:ext cx="2300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гимназия № 1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36" name="Picture 12" descr="http://eduklgd.ru/org/mou01/mou0132/imeges/gimn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8068" r="4178" b="8686"/>
          <a:stretch/>
        </p:blipFill>
        <p:spPr bwMode="auto">
          <a:xfrm>
            <a:off x="2635742" y="4864094"/>
            <a:ext cx="1818702" cy="111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2390980" y="6002708"/>
            <a:ext cx="241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МАОУ гимназия № 32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16" y="4877038"/>
            <a:ext cx="1898603" cy="111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3" name="Picture 19" descr="http://eduklgd.ru/org/mou08/mdou08100/mdou0872/FOFTO%20FASAD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" r="5784" b="4269"/>
          <a:stretch/>
        </p:blipFill>
        <p:spPr bwMode="auto">
          <a:xfrm>
            <a:off x="416500" y="4587717"/>
            <a:ext cx="1933952" cy="11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Прямая со стрелкой 61"/>
          <p:cNvCxnSpPr>
            <a:endCxn id="19" idx="3"/>
          </p:cNvCxnSpPr>
          <p:nvPr/>
        </p:nvCxnSpPr>
        <p:spPr>
          <a:xfrm flipH="1" flipV="1">
            <a:off x="2390980" y="2768276"/>
            <a:ext cx="755808" cy="4396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649654" y="4534579"/>
            <a:ext cx="0" cy="3535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05523"/>
            <a:ext cx="1697821" cy="104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6372041"/>
            <a:ext cx="1875319" cy="48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№48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122796"/>
              </p:ext>
            </p:extLst>
          </p:nvPr>
        </p:nvGraphicFramePr>
        <p:xfrm>
          <a:off x="827584" y="908720"/>
          <a:ext cx="7571402" cy="5688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9015">
                  <a:extLst>
                    <a:ext uri="{9D8B030D-6E8A-4147-A177-3AD203B41FA5}">
                      <a16:colId xmlns:a16="http://schemas.microsoft.com/office/drawing/2014/main" xmlns="" val="1737657370"/>
                    </a:ext>
                  </a:extLst>
                </a:gridCol>
                <a:gridCol w="2158059">
                  <a:extLst>
                    <a:ext uri="{9D8B030D-6E8A-4147-A177-3AD203B41FA5}">
                      <a16:colId xmlns:a16="http://schemas.microsoft.com/office/drawing/2014/main" xmlns="" val="488335876"/>
                    </a:ext>
                  </a:extLst>
                </a:gridCol>
                <a:gridCol w="2524328">
                  <a:extLst>
                    <a:ext uri="{9D8B030D-6E8A-4147-A177-3AD203B41FA5}">
                      <a16:colId xmlns:a16="http://schemas.microsoft.com/office/drawing/2014/main" xmlns="" val="3317825726"/>
                    </a:ext>
                  </a:extLst>
                </a:gridCol>
              </a:tblGrid>
              <a:tr h="11377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групп</a:t>
                      </a:r>
                      <a:endParaRPr lang="ru-RU" sz="1600" kern="15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600" kern="15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43922983"/>
                  </a:ext>
                </a:extLst>
              </a:tr>
              <a:tr h="568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1086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46763412"/>
                  </a:ext>
                </a:extLst>
              </a:tr>
              <a:tr h="568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87134080"/>
                  </a:ext>
                </a:extLst>
              </a:tr>
              <a:tr h="1137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Социально-гуманитарная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36534868"/>
                  </a:ext>
                </a:extLst>
              </a:tr>
              <a:tr h="1137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Физкультурно-спортивная</a:t>
                      </a:r>
                      <a:endParaRPr lang="ru-RU" sz="1600" kern="15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9827289"/>
                  </a:ext>
                </a:extLst>
              </a:tr>
              <a:tr h="568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Естественнонаучная</a:t>
                      </a:r>
                      <a:endParaRPr lang="ru-RU" sz="1600" kern="15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49396914"/>
                  </a:ext>
                </a:extLst>
              </a:tr>
              <a:tr h="568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kern="15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1779</a:t>
                      </a:r>
                      <a:endParaRPr lang="ru-RU" sz="1600" kern="1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1701527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7584" y="116632"/>
            <a:ext cx="720080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комплектованию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ОУ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395536" y="211924"/>
            <a:ext cx="4176464" cy="1344868"/>
          </a:xfrm>
          <a:prstGeom prst="downArrowCallou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отчёта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0448" y="1556792"/>
            <a:ext cx="7715928" cy="48064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информационной открытости для широкой общественности в вопросах образовательной деятельности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МАУДО Детско-юношеского центра «На Комсомольской»,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 и перспективах его развития.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доклад адресован не только специалистам дополнительного образования, но и тем, кто задумывается о будущем своих детей.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Admin\Desktop\Мои документы\картинки учебная тема\1360059047_1_1.jpg"/>
          <p:cNvPicPr/>
          <p:nvPr/>
        </p:nvPicPr>
        <p:blipFill>
          <a:blip r:embed="rId2">
            <a:clrChange>
              <a:clrFrom>
                <a:srgbClr val="AAAAAA"/>
              </a:clrFrom>
              <a:clrTo>
                <a:srgbClr val="AAAAA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965" y="5445224"/>
            <a:ext cx="1170130" cy="1309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8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99023" y="94167"/>
            <a:ext cx="8719563" cy="6026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Образовательная деятельности в рамках сетевого взаимодействия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04320" y="663814"/>
            <a:ext cx="1224136" cy="5445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СОШ № 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748969" y="696855"/>
            <a:ext cx="1370848" cy="80651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гимназия № 32 корпус 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220072" y="718917"/>
            <a:ext cx="1652948" cy="5445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СОШ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№ 11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350805" y="696855"/>
            <a:ext cx="1284287" cy="5445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лицей № 18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68675" y="1412775"/>
            <a:ext cx="1359781" cy="32114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Художественное слово «Софит»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Студия</a:t>
            </a:r>
            <a:r>
              <a:rPr kumimoji="0" lang="ru-RU" sz="120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 современного танца «Эмоция»</a:t>
            </a: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Фриволите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 Шахматы «Королевский</a:t>
            </a:r>
            <a:r>
              <a:rPr kumimoji="0" lang="ru-RU" sz="120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 гамбит»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i="1" baseline="0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ru-RU" sz="1200" i="1" baseline="0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Хор «Улыбка</a:t>
            </a:r>
            <a:r>
              <a:rPr lang="ru-RU" sz="1200" i="1" baseline="0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»</a:t>
            </a:r>
            <a:endParaRPr lang="ru-RU" sz="1200" i="1" baseline="0" dirty="0" smtClean="0">
              <a:solidFill>
                <a:srgbClr val="00206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630040" y="1621306"/>
            <a:ext cx="1306252" cy="21006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«Хореографические миниатюры»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 </a:t>
            </a:r>
            <a:r>
              <a:rPr kumimoji="0" lang="ru-RU" sz="11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«Волшебный мир кукольного театра»;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100" i="1" dirty="0">
              <a:solidFill>
                <a:srgbClr val="002060"/>
              </a:solidFill>
              <a:cs typeface="Arial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200" i="1" dirty="0" smtClean="0">
              <a:solidFill>
                <a:srgbClr val="002060"/>
              </a:solidFill>
              <a:cs typeface="Arial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200" i="1" dirty="0" smtClean="0">
              <a:solidFill>
                <a:srgbClr val="002060"/>
              </a:solidFill>
              <a:cs typeface="Arial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5575989" y="1532424"/>
            <a:ext cx="1660305" cy="129473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 «Техническое моделирование»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 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«Шахматы»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7236296" y="1503370"/>
            <a:ext cx="1800199" cy="70466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Бальные танцы «Шанс»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474339" y="718917"/>
            <a:ext cx="1363662" cy="5445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СОШ № 50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3037876" y="1532425"/>
            <a:ext cx="2436530" cy="129472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-Хор «Радуга»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-Роботоконструирование;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-Шахматы «Королевский гамбит»</a:t>
            </a:r>
            <a:endParaRPr kumimoji="0" lang="ru-RU" sz="14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cs typeface="Arial" pitchFamily="34" charset="0"/>
            </a:endParaRPr>
          </a:p>
          <a:p>
            <a:endParaRPr kumimoji="0" lang="ru-RU" sz="2000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7120872" y="3999512"/>
            <a:ext cx="1797713" cy="62472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школа-д/с№72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6873020" y="4725144"/>
            <a:ext cx="2116782" cy="2016224"/>
          </a:xfrm>
          <a:prstGeom prst="roundRect">
            <a:avLst>
              <a:gd name="adj" fmla="val 15558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- 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«Творческая студия «Сувенир»</a:t>
            </a:r>
          </a:p>
          <a:p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 </a:t>
            </a: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</a:t>
            </a:r>
            <a:r>
              <a:rPr lang="ru-RU" sz="1400" i="1" dirty="0">
                <a:solidFill>
                  <a:srgbClr val="002060"/>
                </a:solidFill>
                <a:latin typeface="Cambria" panose="02040503050406030204" pitchFamily="18" charset="0"/>
              </a:rPr>
              <a:t>Русский музыкальный </a:t>
            </a: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фольклор» Ансамбль </a:t>
            </a:r>
            <a:r>
              <a:rPr lang="ru-RU" sz="1400" i="1" dirty="0">
                <a:solidFill>
                  <a:srgbClr val="002060"/>
                </a:solidFill>
                <a:latin typeface="Cambria" panose="02040503050406030204" pitchFamily="18" charset="0"/>
              </a:rPr>
              <a:t>«Полюшко</a:t>
            </a: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»</a:t>
            </a:r>
          </a:p>
          <a:p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 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Хореография «Экзерсис»</a:t>
            </a:r>
            <a:r>
              <a:rPr lang="ru-RU" sz="1400" i="1" dirty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endParaRPr lang="ru-RU" sz="1400" i="1" dirty="0" smtClean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- </a:t>
            </a: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«</a:t>
            </a:r>
            <a:r>
              <a:rPr lang="ru-RU" sz="1400" i="1" dirty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Юный эколог»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1046" name="AutoShape 22"/>
          <p:cNvCxnSpPr>
            <a:cxnSpLocks noChangeShapeType="1"/>
            <a:stCxn id="9" idx="2"/>
          </p:cNvCxnSpPr>
          <p:nvPr/>
        </p:nvCxnSpPr>
        <p:spPr bwMode="auto">
          <a:xfrm>
            <a:off x="7992949" y="1241367"/>
            <a:ext cx="0" cy="379939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29" name="AutoShape 22"/>
          <p:cNvCxnSpPr>
            <a:cxnSpLocks noChangeShapeType="1"/>
            <a:endCxn id="10" idx="0"/>
          </p:cNvCxnSpPr>
          <p:nvPr/>
        </p:nvCxnSpPr>
        <p:spPr bwMode="auto">
          <a:xfrm>
            <a:off x="848566" y="1241367"/>
            <a:ext cx="0" cy="171408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30" name="AutoShape 22"/>
          <p:cNvCxnSpPr>
            <a:cxnSpLocks noChangeShapeType="1"/>
          </p:cNvCxnSpPr>
          <p:nvPr/>
        </p:nvCxnSpPr>
        <p:spPr bwMode="auto">
          <a:xfrm>
            <a:off x="2483768" y="1887445"/>
            <a:ext cx="0" cy="232439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31" name="AutoShape 22"/>
          <p:cNvCxnSpPr>
            <a:cxnSpLocks noChangeShapeType="1"/>
            <a:stCxn id="17" idx="2"/>
          </p:cNvCxnSpPr>
          <p:nvPr/>
        </p:nvCxnSpPr>
        <p:spPr bwMode="auto">
          <a:xfrm>
            <a:off x="4156170" y="1263429"/>
            <a:ext cx="0" cy="357877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32" name="AutoShape 22"/>
          <p:cNvCxnSpPr>
            <a:cxnSpLocks noChangeShapeType="1"/>
          </p:cNvCxnSpPr>
          <p:nvPr/>
        </p:nvCxnSpPr>
        <p:spPr bwMode="auto">
          <a:xfrm>
            <a:off x="6046546" y="1263429"/>
            <a:ext cx="0" cy="357877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35" name="AutoShape 22"/>
          <p:cNvCxnSpPr>
            <a:cxnSpLocks noChangeShapeType="1"/>
            <a:stCxn id="20" idx="2"/>
          </p:cNvCxnSpPr>
          <p:nvPr/>
        </p:nvCxnSpPr>
        <p:spPr bwMode="auto">
          <a:xfrm flipH="1">
            <a:off x="8019728" y="4624238"/>
            <a:ext cx="1" cy="161829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36" name="AutoShape 22"/>
          <p:cNvCxnSpPr>
            <a:cxnSpLocks noChangeShapeType="1"/>
          </p:cNvCxnSpPr>
          <p:nvPr/>
        </p:nvCxnSpPr>
        <p:spPr bwMode="auto">
          <a:xfrm>
            <a:off x="5803316" y="5374481"/>
            <a:ext cx="0" cy="0"/>
          </a:xfrm>
          <a:prstGeom prst="straightConnector1">
            <a:avLst/>
          </a:prstGeom>
          <a:noFill/>
          <a:ln w="31750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55" name="AutoShape 22"/>
          <p:cNvCxnSpPr>
            <a:cxnSpLocks noChangeShapeType="1"/>
          </p:cNvCxnSpPr>
          <p:nvPr/>
        </p:nvCxnSpPr>
        <p:spPr bwMode="auto">
          <a:xfrm>
            <a:off x="8145493" y="3274513"/>
            <a:ext cx="0" cy="447437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3" name="AutoShape 8"/>
          <p:cNvSpPr>
            <a:spLocks noChangeArrowheads="1"/>
          </p:cNvSpPr>
          <p:nvPr/>
        </p:nvSpPr>
        <p:spPr bwMode="auto">
          <a:xfrm flipH="1">
            <a:off x="4990104" y="3096149"/>
            <a:ext cx="1821152" cy="5488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МБОУ СОШ № 10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5069047" y="3767667"/>
            <a:ext cx="1742209" cy="195245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-Прикладное творчество «Арт-карусель» и «</a:t>
            </a:r>
            <a:r>
              <a:rPr lang="ru-RU" sz="1200" i="1" dirty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Р</a:t>
            </a: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адуга ремесел»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 smtClean="0">
                <a:solidFill>
                  <a:srgbClr val="002060"/>
                </a:solidFill>
                <a:latin typeface="Cambria" panose="02040503050406030204" pitchFamily="18" charset="0"/>
                <a:cs typeface="Arial" pitchFamily="34" charset="0"/>
              </a:rPr>
              <a:t>Хореография «импульс»;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Введение в программирование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0" name="AutoShape 8"/>
          <p:cNvSpPr>
            <a:spLocks noChangeArrowheads="1"/>
          </p:cNvSpPr>
          <p:nvPr/>
        </p:nvSpPr>
        <p:spPr bwMode="auto">
          <a:xfrm flipH="1">
            <a:off x="1597893" y="3887398"/>
            <a:ext cx="1439981" cy="6234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гимназия № 32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1344398" y="4666336"/>
            <a:ext cx="1721185" cy="207503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-</a:t>
            </a:r>
            <a:r>
              <a:rPr kumimoji="0" lang="ru-RU" sz="11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- 3Д моделирование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-Техническое моделирование с элементами черчения</a:t>
            </a:r>
            <a:endParaRPr lang="ru-RU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истоки Отечества</a:t>
            </a:r>
            <a:r>
              <a:rPr lang="ru-RU" sz="1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-Дискуссионный клуб английского языка»</a:t>
            </a:r>
            <a:endParaRPr kumimoji="0" lang="ru-RU" sz="11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AutoShape 22"/>
          <p:cNvCxnSpPr>
            <a:cxnSpLocks noChangeShapeType="1"/>
          </p:cNvCxnSpPr>
          <p:nvPr/>
        </p:nvCxnSpPr>
        <p:spPr bwMode="auto">
          <a:xfrm>
            <a:off x="2317883" y="4500016"/>
            <a:ext cx="0" cy="332639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44" name="AutoShape 8"/>
          <p:cNvSpPr>
            <a:spLocks noChangeArrowheads="1"/>
          </p:cNvSpPr>
          <p:nvPr/>
        </p:nvSpPr>
        <p:spPr bwMode="auto">
          <a:xfrm flipH="1">
            <a:off x="3237633" y="2965905"/>
            <a:ext cx="1410243" cy="8017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МАОУ гимназия № 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AutoShape 22"/>
          <p:cNvCxnSpPr>
            <a:cxnSpLocks noChangeShapeType="1"/>
            <a:endCxn id="46" idx="0"/>
          </p:cNvCxnSpPr>
          <p:nvPr/>
        </p:nvCxnSpPr>
        <p:spPr bwMode="auto">
          <a:xfrm>
            <a:off x="3942754" y="3721078"/>
            <a:ext cx="34460" cy="242687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46" name="AutoShape 16"/>
          <p:cNvSpPr>
            <a:spLocks noChangeArrowheads="1"/>
          </p:cNvSpPr>
          <p:nvPr/>
        </p:nvSpPr>
        <p:spPr bwMode="auto">
          <a:xfrm>
            <a:off x="3134368" y="3963765"/>
            <a:ext cx="1685691" cy="14051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rgbClr val="C00000"/>
                </a:solidFill>
                <a:cs typeface="Arial" pitchFamily="34" charset="0"/>
              </a:rPr>
              <a:t>-</a:t>
            </a:r>
            <a:r>
              <a:rPr lang="ru-RU" sz="1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Основы </a:t>
            </a:r>
            <a:r>
              <a:rPr lang="ru-RU" sz="1400" i="1" dirty="0">
                <a:solidFill>
                  <a:srgbClr val="002060"/>
                </a:solidFill>
                <a:latin typeface="Cambria" panose="02040503050406030204" pitchFamily="18" charset="0"/>
              </a:rPr>
              <a:t>театрального искусства </a:t>
            </a:r>
            <a:endParaRPr lang="ru-RU" sz="1400" i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-Фриволите</a:t>
            </a: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58863" y="2965905"/>
            <a:ext cx="1762071" cy="501279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№48</a:t>
            </a:r>
            <a:endParaRPr lang="ru-RU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AutoShape 22"/>
          <p:cNvCxnSpPr>
            <a:cxnSpLocks noChangeShapeType="1"/>
          </p:cNvCxnSpPr>
          <p:nvPr/>
        </p:nvCxnSpPr>
        <p:spPr bwMode="auto">
          <a:xfrm>
            <a:off x="5868144" y="3647936"/>
            <a:ext cx="0" cy="239462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13" name="Скругленный прямоугольник 12"/>
          <p:cNvSpPr/>
          <p:nvPr/>
        </p:nvSpPr>
        <p:spPr>
          <a:xfrm>
            <a:off x="7236295" y="3721949"/>
            <a:ext cx="1398796" cy="457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i="1" dirty="0" smtClean="0">
                <a:solidFill>
                  <a:srgbClr val="FF0000"/>
                </a:solidFill>
              </a:rPr>
              <a:t>»</a:t>
            </a:r>
            <a:endParaRPr lang="ru-RU" sz="1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138865" cy="1320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образовательными учреждениями  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10836765"/>
              </p:ext>
            </p:extLst>
          </p:nvPr>
        </p:nvGraphicFramePr>
        <p:xfrm>
          <a:off x="1187624" y="1700808"/>
          <a:ext cx="698477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59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755576" y="302460"/>
            <a:ext cx="784887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2019-2020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учебном году в Детско-юношеском центре реализовывались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83 программы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5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направленностям.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Из них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69 программ-по бюджету; 14-платные услуги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947067"/>
              </p:ext>
            </p:extLst>
          </p:nvPr>
        </p:nvGraphicFramePr>
        <p:xfrm>
          <a:off x="251520" y="1772816"/>
          <a:ext cx="8496944" cy="4392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4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3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311">
                  <a:extLst>
                    <a:ext uri="{9D8B030D-6E8A-4147-A177-3AD203B41FA5}">
                      <a16:colId xmlns:a16="http://schemas.microsoft.com/office/drawing/2014/main" xmlns="" val="2696174940"/>
                    </a:ext>
                  </a:extLst>
                </a:gridCol>
              </a:tblGrid>
              <a:tr h="778578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программ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платно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77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77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Социально-гуманитарная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77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Физкультурно-спортивная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77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73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Естественнонаучная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77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693777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m0-tub-ru.yandex.net/i?id=33e2c6bc5d60d55842479c390c61c559-115-144&amp;n=2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0"/>
          <a:stretch/>
        </p:blipFill>
        <p:spPr bwMode="auto">
          <a:xfrm>
            <a:off x="3660463" y="2691858"/>
            <a:ext cx="1055553" cy="16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7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en-US" sz="2700" b="1" dirty="0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Качество обучения по дополнительным общеобразовательным программам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4954" y="1370564"/>
            <a:ext cx="6772594" cy="400110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Всего в мониторинге участвовали-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2567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учащихся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3" y="2492896"/>
            <a:ext cx="353417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Качество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обучения</a:t>
            </a:r>
            <a:r>
              <a:rPr lang="en-US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-</a:t>
            </a:r>
            <a:r>
              <a:rPr lang="en-US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91%</a:t>
            </a:r>
            <a:endParaRPr lang="ru-RU" sz="2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31510690"/>
              </p:ext>
            </p:extLst>
          </p:nvPr>
        </p:nvGraphicFramePr>
        <p:xfrm>
          <a:off x="4860032" y="1916832"/>
          <a:ext cx="3816424" cy="2307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1520" y="1916832"/>
            <a:ext cx="416973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Теоретическая подготовка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339587"/>
            <a:ext cx="406374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Практическая подготовка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2" y="4941168"/>
            <a:ext cx="357277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Качество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обучения -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87%</a:t>
            </a:r>
            <a:endParaRPr lang="ru-RU" sz="28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065801122"/>
              </p:ext>
            </p:extLst>
          </p:nvPr>
        </p:nvGraphicFramePr>
        <p:xfrm>
          <a:off x="4860032" y="4339588"/>
          <a:ext cx="3816424" cy="225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583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34677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результатов обучения (2011-2020 г. г.)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56376" y="6525344"/>
            <a:ext cx="936104" cy="18648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599" y="23488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179283"/>
              </p:ext>
            </p:extLst>
          </p:nvPr>
        </p:nvGraphicFramePr>
        <p:xfrm>
          <a:off x="323529" y="2132856"/>
          <a:ext cx="8208912" cy="3974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Диаграмма" r:id="rId3" imgW="6962869" imgH="2676409" progId="Excel.Chart.8">
                  <p:embed/>
                </p:oleObj>
              </mc:Choice>
              <mc:Fallback>
                <p:oleObj name="Диаграмма" r:id="rId3" imgW="6962869" imgH="2676409" progId="Excel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9" y="2132856"/>
                        <a:ext cx="8208912" cy="39740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9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65001" y="492717"/>
            <a:ext cx="7679407" cy="79208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по оказанию платных образовательных услуг в 2019/2020 учебном году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286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«Английский язык»,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Максимова А.В.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9" y="1534969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«Волшебная палитра»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Стонога Г.П.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4305755"/>
            <a:ext cx="8471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АБСД»: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Дюндина С.А., Белокопытова М.В.,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Зиганшина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А.А., Носкова Е.Г., Максимова А.В.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459504"/>
            <a:ext cx="3582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«Клуб английского языка»,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Котяшова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0642" y="2459502"/>
            <a:ext cx="3438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«Танцевальная планета»,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 Ю.Э.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1628800"/>
            <a:ext cx="2563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«Я – художник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Бунцевич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7330" y="3536141"/>
            <a:ext cx="3436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«Шанс» (дошкольники),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92102" y="3536662"/>
            <a:ext cx="3464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«Шанс» (школьники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27584" y="4797152"/>
            <a:ext cx="3312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32040" y="4797152"/>
            <a:ext cx="3312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15397" y="5103137"/>
            <a:ext cx="264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78,5%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для дошкольного возраста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- 21,5%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школьного возраста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411760" y="4797152"/>
            <a:ext cx="0" cy="30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398900" y="4797152"/>
            <a:ext cx="0" cy="30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294651" y="5098789"/>
            <a:ext cx="331266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основных работников;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внештатных работника;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23%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количества педагогических работников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39952" y="2275131"/>
            <a:ext cx="864096" cy="19073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(ОП)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студий</a:t>
            </a:r>
          </a:p>
          <a:p>
            <a:pPr algn="ctr"/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49079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учащихся в платных студиях в 2019-2020 учебном году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924945"/>
            <a:ext cx="6347714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2019 года- 160 человек</a:t>
            </a:r>
          </a:p>
          <a:p>
            <a:pPr marL="446088" indent="-446088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2020 года – 151 человек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0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 в платных студиях 2019-2020 учебный год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132856"/>
            <a:ext cx="7562800" cy="4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0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 в платных студиях 2019-2020 учебный год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290690"/>
            <a:ext cx="7490792" cy="427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7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609600"/>
            <a:ext cx="659149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дополнительного образования детей в учреждении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832" y="1891779"/>
            <a:ext cx="6984776" cy="4236194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2020/2021 году планируется реализовать 18 новых дополнительных общеобразовательных общеразвивающих программ, что больше предыдущего года на 16 программ, из них 6 программ на создание новых мест.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программ еще связано с реализацией регионального проекта «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Успех каждого ребенка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/>
          </a:p>
        </p:txBody>
      </p:sp>
      <p:pic>
        <p:nvPicPr>
          <p:cNvPr id="6146" name="Рисунок 6" descr="C:\Users\user\Desktop\Мои документы\фото студий\кострица 2017\IMG_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6" y="3907845"/>
            <a:ext cx="2657775" cy="19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4" descr="IMG_20180908_1826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59" y="3881231"/>
            <a:ext cx="2736304" cy="205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7" descr="C:\Users\user\Desktop\Мои документы\фото студий\фото  2017-2018\IMG_20180302_141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06" y="4289483"/>
            <a:ext cx="1795462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3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UC-DIREKTOR\Users\Public\ЛУКИНА\дю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533456" cy="645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412776"/>
            <a:ext cx="7202762" cy="49685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Детско-юношеском центре "На Комсомольской"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проекта "Успех каждого ребёнка" были разработаны 6 программ технической и социально-педагогической направленностям и дополнительно созданы 180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 по следующим направлениям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Техническая направленность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авиа- и судомоделей 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7-9 лет – 42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-места,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«Моделирование авиа- и судомоделей Новатор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10-16 лет – 14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«Начальное техническое моделирование и конструирование «Юный техник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6-8 лет – 28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«Моделирование и конструирование «Юный конструктор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5-7 лет, 28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</a:t>
            </a:r>
          </a:p>
          <a:p>
            <a:pPr marL="0" indent="0" algn="just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Социально-гуманитарная направленность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«Детское телевидение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12-16 лет, 20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ведущих-ораторское искусство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10-16 лет, 10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-мест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6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Обновлена материальная база для новых мест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72816"/>
            <a:ext cx="7778825" cy="4896544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ыделены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из городского и областного бюджета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следующее оборудование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 -1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станок -1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обеспечение для компьютеров- карта памяти – 1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для самостоятельной сборки модели (включая двигатель, топливо, корпус и т.д.) радиоуправляемого самолета - 2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инструментов для пайки (паяльник, мультиметр, расходники и ручной инструмент) – 4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Радиоуправляемый катер – 2ед.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Радиоуправляемый самолет – 2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Конструкторы металлические – 6 шт.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Хромокей – 1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Фотоаппараты со штативами – 2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Звуковые колонки – 6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Микрофоны – 3ед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Ноутбуки – 6 ед.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Компьютерные мыши – 6 шт.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Стулья – 12 шт.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8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5509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Результативность работы по реализации проектов и грантов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420888"/>
            <a:ext cx="6986737" cy="3620475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2019/2020 учебном году ДЮЦ «На Комсомольской» принимал участие и стал победителям в конкурсе на региональном уровне на предоставление грантов в форме субсидий из областного бюджета государственным и муниципальным образовательным организациям дополнительного образования детей на реализацию образовательных программ посредством сетевых форм совместно с центрами образования цифрового и гуманитарного профилей, на сумму 250 000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5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418785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Крупномасштабные мероприятия, инициированные и проведённые учреждением в 2019/2020 учебном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910511"/>
              </p:ext>
            </p:extLst>
          </p:nvPr>
        </p:nvGraphicFramePr>
        <p:xfrm>
          <a:off x="323528" y="1844825"/>
          <a:ext cx="8568952" cy="4824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4705">
                  <a:extLst>
                    <a:ext uri="{9D8B030D-6E8A-4147-A177-3AD203B41FA5}">
                      <a16:colId xmlns:a16="http://schemas.microsoft.com/office/drawing/2014/main" xmlns="" val="3891193028"/>
                    </a:ext>
                  </a:extLst>
                </a:gridCol>
                <a:gridCol w="2142461">
                  <a:extLst>
                    <a:ext uri="{9D8B030D-6E8A-4147-A177-3AD203B41FA5}">
                      <a16:colId xmlns:a16="http://schemas.microsoft.com/office/drawing/2014/main" xmlns="" val="2434174828"/>
                    </a:ext>
                  </a:extLst>
                </a:gridCol>
                <a:gridCol w="1763751">
                  <a:extLst>
                    <a:ext uri="{9D8B030D-6E8A-4147-A177-3AD203B41FA5}">
                      <a16:colId xmlns:a16="http://schemas.microsoft.com/office/drawing/2014/main" xmlns="" val="1458759893"/>
                    </a:ext>
                  </a:extLst>
                </a:gridCol>
                <a:gridCol w="2298035">
                  <a:extLst>
                    <a:ext uri="{9D8B030D-6E8A-4147-A177-3AD203B41FA5}">
                      <a16:colId xmlns:a16="http://schemas.microsoft.com/office/drawing/2014/main" xmlns="" val="2277112842"/>
                    </a:ext>
                  </a:extLst>
                </a:gridCol>
              </a:tblGrid>
              <a:tr h="1254654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  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мероприятия</a:t>
                      </a:r>
                    </a:p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(Международный, Всероссийский, Региональный, </a:t>
                      </a:r>
                    </a:p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Городской).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Период/дата проведения мероприятия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65758261"/>
                  </a:ext>
                </a:extLst>
              </a:tr>
              <a:tr h="1327696"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</a:t>
                      </a:r>
                      <a:r>
                        <a:rPr lang="ru-RU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детско-юношеского творчества «</a:t>
                      </a:r>
                      <a:r>
                        <a:rPr lang="ru-RU" sz="16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Космоград</a:t>
                      </a:r>
                      <a:r>
                        <a:rPr lang="ru-RU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уч./34 проекта</a:t>
                      </a:r>
                      <a:r>
                        <a:rPr lang="ru-RU" sz="1600" kern="1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рисунков/ </a:t>
                      </a:r>
                      <a:r>
                        <a:rPr lang="ru-RU" sz="1600" kern="1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ОУ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2020 года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01985999"/>
                  </a:ext>
                </a:extLst>
              </a:tr>
              <a:tr h="914490"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открытый конкурс «</a:t>
                      </a:r>
                      <a:r>
                        <a:rPr lang="ru-RU" sz="16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Проектобум</a:t>
                      </a:r>
                      <a:r>
                        <a:rPr lang="ru-RU" sz="16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</a:t>
                      </a:r>
                      <a:endParaRPr lang="ru-RU" sz="16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уч./58 проекта</a:t>
                      </a:r>
                      <a:r>
                        <a:rPr lang="ru-RU" sz="1600" kern="1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ОУ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Март-май 2020 года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40533059"/>
                  </a:ext>
                </a:extLst>
              </a:tr>
              <a:tr h="13276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Театральный конкурс-марафон детских творческих коллективов «Я и ТЕАТР»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</a:t>
                      </a:r>
                      <a:endParaRPr lang="ru-RU" sz="16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уч./ 25 спектаклей/ 11 ОУ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Февраль-декабрь 2019 года</a:t>
                      </a:r>
                      <a:endParaRPr lang="ru-RU" sz="16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2676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82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202760" cy="13792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театральный конкурс-марафон детских творческих коллективов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 ТЕАТР», посвященный Году театра в России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конкурсе – марафоне приняли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гимназия №1, 32, лицей №17, 35, СОШ №4, 7, 19, 50, МАУДО ДЮЦ «На Комсомольской», «На Молодежной», «Московский». 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871148" cy="422073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детских спектаклей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приняли участие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400 детей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дополнительного образования и общеобразовательных школ. Члены жюри отметили лучшие театральные коллективы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номинациям: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актриса»,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актер»,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лучшую эпизодическую роль»,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Лучшее актерское </a:t>
            </a:r>
            <a:r>
              <a:rPr lang="ru-RU" b="1" dirty="0"/>
              <a:t>воплощение образа».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96" descr="Городской театральный конкурс-марафон детских творческих коллективов  «Я и ТЕАТР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5" y="1700808"/>
            <a:ext cx="719679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88640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15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приз конкурса-марафона Гран-при вручили творческому коллективу театральная студия «Слово» МАОУ СОШ №</a:t>
            </a:r>
            <a:r>
              <a:rPr lang="ru-RU" sz="2000" kern="15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  <a:p>
            <a:pPr algn="ctr"/>
            <a:r>
              <a:rPr lang="ru-RU" sz="2000" kern="15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kern="15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Цыганчикова С.В.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69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97" descr="Городской театральный конкурс-марафон детских творческих коллективов  «Я и ТЕАТР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53452" cy="574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609600"/>
            <a:ext cx="7202760" cy="1320800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открытый городской конкурс учебных проектов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дополнительного образования «ПроектоБУМ-2020» (Проекты Будущих Умных Мыслей)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1730151" cy="38807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проектов,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 участника,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образовательных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организа-ций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483768" y="2060848"/>
            <a:ext cx="5328592" cy="398051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проекты были загружены на платформу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и оценивались членами жюри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3-м номинациям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Исследуй!»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учебно-исследовательский проект (естественнонаучная,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-краеведческая и социально-педагогическая направленность);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Твори!»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творческий проект (художественная направленность-ИЗО, ДПИ, вокал, хореография, театр);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Изобретай и создавай!»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технический проект (техническое моделирование, робототехника, информационные технологии)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4-х возрастных категориях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6-8 лет, 9-11 лет; 12-14 лет; 15-18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7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КОНКУРС ДЕТСКО-ЮНОШЕСКОГО ТВОРЧЕСТВА «КОСМОГРАД»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530352" cy="38807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проходил по инициативе Межрегиональной общественной организации в сфере изучения и популяризации космонавтики «Русское Космическое Общество», МАУДО Детско-юношеского центра «На Комсомольской», Ассоциация инновационных организаций NBICS, Технопарк ФГБОУ ВО «КГТУ», Кружкового движения, Фонда предпринимателей, при поддержке комитета по образованию администрации городского округа «Город Калининград».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2000" y="2132856"/>
            <a:ext cx="3088110" cy="388077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образовательных организаций представили 34 проекта (77 участников) и 20 рисунков (20 участников).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4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919" cy="28803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b="1" dirty="0" smtClean="0"/>
              <a:t>                                 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Космическое будущее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Земное </a:t>
            </a: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космоселение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Гостеприимство — идеи и пространства для приема гостей и туристов, а также проведения ярких событийных мероприятий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Экотранспорт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будущего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«Агрокомплексы, </a:t>
            </a: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экотехнологии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космическая еда – идеи и решения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Космические рисунки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e-hbUtEtr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37112"/>
            <a:ext cx="310515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WSkQ-hiKX5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4316"/>
            <a:ext cx="2470233" cy="162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MOnMewGLu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7107"/>
            <a:ext cx="38385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3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66" y="633470"/>
            <a:ext cx="5040560" cy="5022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2" descr="C:\Documents and Settings\Администратор\Рабочий стол\Публичный отчет за 13-14 год\i (2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170080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01844" y="207699"/>
            <a:ext cx="3426164" cy="58745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координаты:</a:t>
            </a:r>
          </a:p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236022</a:t>
            </a:r>
          </a:p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Калининград</a:t>
            </a:r>
          </a:p>
          <a:p>
            <a:pPr algn="just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Комсомольская, дом 3</a:t>
            </a:r>
          </a:p>
          <a:p>
            <a:pPr algn="just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телефоны:</a:t>
            </a:r>
          </a:p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(4012) 21-87-61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just"/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(4012) 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93-45-80 – уч. часть</a:t>
            </a:r>
          </a:p>
          <a:p>
            <a:pPr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(4012) 93-62-85 – бухгалтерия</a:t>
            </a:r>
          </a:p>
          <a:p>
            <a:pPr algn="just"/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maoudyuckom@edu.klgd.ru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www.duckoms.ru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_Ow6mdOn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2891"/>
            <a:ext cx="8560161" cy="56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54868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kern="15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Победители Конкурса</a:t>
            </a:r>
            <a:endParaRPr lang="ru-RU" sz="3200" kern="15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0" y="991257"/>
            <a:ext cx="4129541" cy="4326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материалов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 rot="10800000" flipV="1">
            <a:off x="0" y="2918548"/>
            <a:ext cx="4129542" cy="5468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 наставничества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Декады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уроков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5319" y="1905543"/>
            <a:ext cx="4144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положений конкурсов</a:t>
            </a: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4704" y="188640"/>
            <a:ext cx="8435280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мероприятия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 rot="10800000" flipV="1">
            <a:off x="364704" y="5463402"/>
            <a:ext cx="3847257" cy="12779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учащихся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проектной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-1" y="2528181"/>
            <a:ext cx="41295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Декада методического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5" y="3140968"/>
            <a:ext cx="4608510" cy="33239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 семинары для педагогов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ДЮЦ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«Внедрение новой образовательной системы ПФДО в дополнительном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проектированию программ дополнительного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семинар по использованию платформы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NBICS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дистанционном обучении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города 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областной семинар «Уход от стандартных подходов. Ведение Журнала учета Аверс. Проблемы и пути решения» (конференция по Аверсу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427985" y="991258"/>
            <a:ext cx="4608510" cy="19062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  </a:t>
            </a:r>
          </a:p>
          <a:p>
            <a:pPr marL="0" indent="0" algn="just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повышения качества и эффективности предоставляемых образовательных услуг»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 педагогического коллектива ДЮЦ «На Комсомольской» в условиях действия профессионального стандарта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«Анализ качества дополнительного образования в условиях конкурентной среды по итогам 2019/2020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423912"/>
            <a:ext cx="412954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дебют-2020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" y="4472638"/>
            <a:ext cx="421196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персональных сайтов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05114"/>
            <a:ext cx="41295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сценариев мероприятий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0" y="4046506"/>
            <a:ext cx="4129540" cy="3586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конкурсной документации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334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методических материалов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881418"/>
              </p:ext>
            </p:extLst>
          </p:nvPr>
        </p:nvGraphicFramePr>
        <p:xfrm>
          <a:off x="755576" y="2348880"/>
          <a:ext cx="7920880" cy="347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96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166" y="121196"/>
            <a:ext cx="8234306" cy="4274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тенденции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692696"/>
            <a:ext cx="460851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участников конкурса учебных проектов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788" y="1525101"/>
            <a:ext cx="463390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направления в традиционных направлениях дополнительного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573" y="2708920"/>
            <a:ext cx="462212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 -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на занятиях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388" y="3717032"/>
            <a:ext cx="461069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подготовки «Одаренных учащихся» для участия в конкурсах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1449" y="4797152"/>
            <a:ext cx="457862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запроса учащихся и родителей на необходимые изменения.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333441" y="763833"/>
            <a:ext cx="367240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– привычна и понятна учащимся, необходимый выход в социум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361949" y="1734738"/>
            <a:ext cx="367240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Предпрофессиональная деятельность во всех направлениях ДО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375023" y="2780057"/>
            <a:ext cx="367240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Пересмотр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программ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391970" y="3788169"/>
            <a:ext cx="367240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Системная работа с учащимися с высокой мотивацией деятельности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342985" y="4868289"/>
            <a:ext cx="367240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работа в студиях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3690273"/>
            <a:ext cx="4397856" cy="2481634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3"/>
          <p:cNvSpPr txBox="1">
            <a:spLocks noGrp="1"/>
          </p:cNvSpPr>
          <p:nvPr>
            <p:ph idx="1"/>
          </p:nvPr>
        </p:nvSpPr>
        <p:spPr>
          <a:xfrm>
            <a:off x="761999" y="489713"/>
            <a:ext cx="7663734" cy="995071"/>
          </a:xfrm>
        </p:spPr>
        <p:txBody>
          <a:bodyPr anchorCtr="1">
            <a:normAutofit/>
          </a:bodyPr>
          <a:lstStyle/>
          <a:p>
            <a:pPr marL="0" indent="0" algn="ctr">
              <a:buNone/>
            </a:pP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61120" y="4621736"/>
            <a:ext cx="4587344" cy="6802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211138"/>
            <a:ext cx="9723438" cy="729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9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61041" y="4996616"/>
            <a:ext cx="8556593" cy="1672744"/>
          </a:xfrm>
        </p:spPr>
        <p:txBody>
          <a:bodyPr>
            <a:normAutofit/>
          </a:bodyPr>
          <a:lstStyle/>
          <a:p>
            <a:pPr lvl="0"/>
            <a:r>
              <a:rPr lang="ru-RU" sz="4354" dirty="0">
                <a:solidFill>
                  <a:srgbClr val="002060"/>
                </a:solidFill>
              </a:rPr>
              <a:t/>
            </a:r>
            <a:br>
              <a:rPr lang="ru-RU" sz="4354" dirty="0">
                <a:solidFill>
                  <a:srgbClr val="002060"/>
                </a:solidFill>
              </a:rPr>
            </a:br>
            <a:endParaRPr lang="ru-RU" sz="4354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021"/>
            <a:ext cx="8342089" cy="626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ru-RU" sz="399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020"/>
            <a:ext cx="8533934" cy="640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5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4571877"/>
            <a:ext cx="8120955" cy="1600031"/>
          </a:xfrm>
        </p:spPr>
        <p:txBody>
          <a:bodyPr/>
          <a:lstStyle/>
          <a:p>
            <a:pPr lvl="0"/>
            <a:r>
              <a:rPr lang="ru-RU" sz="3991">
                <a:solidFill>
                  <a:srgbClr val="002060"/>
                </a:solidFill>
              </a:rPr>
              <a:t>Педагоги декоративно-прикладного направления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511108" cy="39327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9132"/>
            <a:ext cx="8389916" cy="629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9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26359" y="4931299"/>
            <a:ext cx="8425957" cy="1240601"/>
          </a:xfrm>
        </p:spPr>
        <p:txBody>
          <a:bodyPr/>
          <a:lstStyle/>
          <a:p>
            <a:pPr lvl="0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02634" y="555031"/>
            <a:ext cx="3657781" cy="38537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5"/>
          <p:cNvSpPr txBox="1">
            <a:spLocks noGrp="1"/>
          </p:cNvSpPr>
          <p:nvPr>
            <p:ph idx="2"/>
          </p:nvPr>
        </p:nvSpPr>
        <p:spPr>
          <a:xfrm>
            <a:off x="4648199" y="555032"/>
            <a:ext cx="4169437" cy="38218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"/>
            <a:ext cx="9132665" cy="68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2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26359" y="4931299"/>
            <a:ext cx="8425957" cy="1240601"/>
          </a:xfrm>
        </p:spPr>
        <p:txBody>
          <a:bodyPr/>
          <a:lstStyle/>
          <a:p>
            <a:pPr lvl="0"/>
            <a:r>
              <a:rPr lang="ru-RU">
                <a:solidFill>
                  <a:srgbClr val="002060"/>
                </a:solidFill>
              </a:rPr>
              <a:t>Юбилейная выставка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02634" y="555031"/>
            <a:ext cx="3657781" cy="38537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5"/>
          <p:cNvSpPr txBox="1">
            <a:spLocks noGrp="1"/>
          </p:cNvSpPr>
          <p:nvPr>
            <p:ph idx="2"/>
          </p:nvPr>
        </p:nvSpPr>
        <p:spPr>
          <a:xfrm>
            <a:off x="4648199" y="555032"/>
            <a:ext cx="4169437" cy="38218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86"/>
            <a:ext cx="8820472" cy="66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2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02" y="188640"/>
            <a:ext cx="8391397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справка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ДЮЦ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/>
          <a:srcRect l="12500" r="12500" b="13620"/>
          <a:stretch/>
        </p:blipFill>
        <p:spPr>
          <a:xfrm>
            <a:off x="426701" y="2852936"/>
            <a:ext cx="3303175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Текст 2"/>
          <p:cNvSpPr>
            <a:spLocks noGrp="1"/>
          </p:cNvSpPr>
          <p:nvPr>
            <p:ph type="body" sz="half" idx="2"/>
          </p:nvPr>
        </p:nvSpPr>
        <p:spPr>
          <a:xfrm>
            <a:off x="3922413" y="2924944"/>
            <a:ext cx="4898059" cy="3096345"/>
          </a:xfrm>
        </p:spPr>
        <p:txBody>
          <a:bodyPr>
            <a:normAutofit lnSpcReduction="10000"/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Детско-юношеский центр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 Комсомольской»,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является по своему  типу  учреждением дополнительного образования детей, по виду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етско-юношеским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высшей категории, основное предназначение и предмет деятельности которого – развитие мотивации личности к познанию и творчеству, реализация дополнительных образовательных  программ и услуг в интересах  личности, общества и государства. </a:t>
            </a:r>
          </a:p>
          <a:p>
            <a:pPr algn="just" eaLnBrk="1" hangingPunct="1">
              <a:spcBef>
                <a:spcPct val="0"/>
              </a:spcBef>
            </a:pP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702" y="1027179"/>
            <a:ext cx="4289313" cy="15946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Учредителем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МАУДО ДЮЦ «На Комсомольской» является - Комитет по образованию администрации городского округа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«Город Калининград»</a:t>
            </a:r>
            <a:endParaRPr lang="ru-RU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 descr="D:\Users\Admin\Pictures\комитет.pn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7179"/>
            <a:ext cx="3888432" cy="159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93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5732" y="4343441"/>
            <a:ext cx="8752540" cy="1828459"/>
          </a:xfrm>
        </p:spPr>
        <p:txBody>
          <a:bodyPr>
            <a:normAutofit/>
          </a:bodyPr>
          <a:lstStyle/>
          <a:p>
            <a:pPr lvl="0"/>
            <a:endParaRPr lang="ru-RU" sz="653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" y="260648"/>
            <a:ext cx="8803701" cy="660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" y="54243"/>
            <a:ext cx="8908248" cy="66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5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5388527"/>
            <a:ext cx="7859681" cy="783381"/>
          </a:xfrm>
        </p:spPr>
        <p:txBody>
          <a:bodyPr/>
          <a:lstStyle/>
          <a:p>
            <a:pPr lvl="0"/>
            <a:r>
              <a:rPr lang="ru-RU" sz="3628"/>
              <a:t>Поздравления Почетных гостей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965"/>
            <a:ext cx="8701864" cy="653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5732" y="4996617"/>
            <a:ext cx="8752540" cy="1175291"/>
          </a:xfrm>
        </p:spPr>
        <p:txBody>
          <a:bodyPr>
            <a:normAutofit fontScale="90000"/>
          </a:bodyPr>
          <a:lstStyle/>
          <a:p>
            <a:pPr lvl="0"/>
            <a:endParaRPr lang="ru-RU" sz="7257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932"/>
            <a:ext cx="8568952" cy="643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3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27584" y="5445224"/>
            <a:ext cx="8120955" cy="914018"/>
          </a:xfrm>
        </p:spPr>
        <p:txBody>
          <a:bodyPr>
            <a:normAutofit/>
          </a:bodyPr>
          <a:lstStyle/>
          <a:p>
            <a:pPr lvl="0"/>
            <a:endParaRPr lang="ru-RU" sz="3991" dirty="0"/>
          </a:p>
        </p:txBody>
      </p:sp>
      <p:sp>
        <p:nvSpPr>
          <p:cNvPr id="3" name="Объект 3"/>
          <p:cNvSpPr txBox="1">
            <a:spLocks noGrp="1"/>
          </p:cNvSpPr>
          <p:nvPr>
            <p:ph idx="1"/>
          </p:nvPr>
        </p:nvSpPr>
        <p:spPr>
          <a:xfrm>
            <a:off x="4648199" y="609899"/>
            <a:ext cx="3657597" cy="376693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5076"/>
            <a:ext cx="8557846" cy="642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6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91678" y="4539396"/>
            <a:ext cx="8752325" cy="1632512"/>
          </a:xfrm>
        </p:spPr>
        <p:txBody>
          <a:bodyPr/>
          <a:lstStyle/>
          <a:p>
            <a:pPr lvl="0"/>
            <a:r>
              <a:rPr lang="ru-RU">
                <a:solidFill>
                  <a:srgbClr val="002060"/>
                </a:solidFill>
              </a:rPr>
              <a:t>Студия «Серпантин» </a:t>
            </a:r>
            <a:br>
              <a:rPr lang="ru-RU">
                <a:solidFill>
                  <a:srgbClr val="002060"/>
                </a:solidFill>
              </a:rPr>
            </a:br>
            <a:r>
              <a:rPr lang="ru-RU">
                <a:solidFill>
                  <a:srgbClr val="002060"/>
                </a:solidFill>
              </a:rPr>
              <a:t>ансамбль «Вокс»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9" y="188640"/>
            <a:ext cx="8537103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5127254"/>
            <a:ext cx="8120955" cy="1044654"/>
          </a:xfrm>
        </p:spPr>
        <p:txBody>
          <a:bodyPr/>
          <a:lstStyle/>
          <a:p>
            <a:pPr lvl="0"/>
            <a:r>
              <a:rPr lang="ru-RU">
                <a:solidFill>
                  <a:srgbClr val="002060"/>
                </a:solidFill>
              </a:rPr>
              <a:t>Ансамбль «Забавушка»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076"/>
            <a:ext cx="8557847" cy="642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4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26360" y="4571877"/>
            <a:ext cx="8556593" cy="1600031"/>
          </a:xfrm>
        </p:spPr>
        <p:txBody>
          <a:bodyPr/>
          <a:lstStyle/>
          <a:p>
            <a:pPr lvl="0"/>
            <a:r>
              <a:rPr lang="ru-RU" sz="4898" dirty="0" smtClean="0">
                <a:solidFill>
                  <a:srgbClr val="002060"/>
                </a:solidFill>
              </a:rPr>
              <a:t>–</a:t>
            </a:r>
            <a:r>
              <a:rPr lang="ru-RU" sz="4898" dirty="0">
                <a:solidFill>
                  <a:srgbClr val="002060"/>
                </a:solidFill>
              </a:rPr>
              <a:t/>
            </a:r>
            <a:br>
              <a:rPr lang="ru-RU" sz="4898" dirty="0">
                <a:solidFill>
                  <a:srgbClr val="002060"/>
                </a:solidFill>
              </a:rPr>
            </a:br>
            <a:r>
              <a:rPr lang="ru-RU" sz="4898" dirty="0">
                <a:solidFill>
                  <a:srgbClr val="002060"/>
                </a:solidFill>
              </a:rPr>
              <a:t> Гран-при фестиваля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021"/>
            <a:ext cx="8438011" cy="633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4571877"/>
            <a:ext cx="7859681" cy="1600031"/>
          </a:xfrm>
        </p:spPr>
        <p:txBody>
          <a:bodyPr/>
          <a:lstStyle/>
          <a:p>
            <a:pPr lvl="0"/>
            <a:r>
              <a:rPr lang="ru-RU">
                <a:solidFill>
                  <a:srgbClr val="002060"/>
                </a:solidFill>
              </a:rPr>
              <a:t>Минуты гордости и славы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965"/>
            <a:ext cx="8568952" cy="643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9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8" y="4571877"/>
            <a:ext cx="8055637" cy="1600031"/>
          </a:xfrm>
        </p:spPr>
        <p:txBody>
          <a:bodyPr/>
          <a:lstStyle/>
          <a:p>
            <a:pPr lvl="0"/>
            <a:r>
              <a:rPr lang="ru-RU">
                <a:solidFill>
                  <a:srgbClr val="002060"/>
                </a:solidFill>
              </a:rPr>
              <a:t>Финалисты фестиваля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6" y="353188"/>
            <a:ext cx="8413832" cy="631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1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3050"/>
            <a:ext cx="8075240" cy="7076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  <a:endParaRPr lang="ru-RU" sz="3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77993" y="980728"/>
            <a:ext cx="8435280" cy="597666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pPr algn="just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правах ребенка,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Российской Федерации "Об образовании в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№273-ФЗ</a:t>
            </a:r>
          </a:p>
          <a:p>
            <a:pPr algn="just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системы дополнительного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до 2020 года</a:t>
            </a:r>
          </a:p>
          <a:p>
            <a:pPr algn="just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Межведомственная программа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дополнительного образования детей в Российской Федерации до 2020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just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 осуществления образовательной деятельности по дополнительным общеобразовательным  программам, утвержденным приказом № 196 Министерства  просвещения  Российской Федерации от  09.11.2018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риказ №533 от 30.09.2020 года «О внесении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в Порядок организации и осуществления образовательной деятельности по дополнительным общеобразовательным  программам, утвержденным приказом № 196 Министерства  просвещения  Российской Федерации от  09.11.2018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года» </a:t>
            </a:r>
          </a:p>
          <a:p>
            <a:pPr algn="just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персонифицированного дополнительного образования детей в Калининградской области, утвержденной приказом Министерства образования Калининградской области от 01.08.2018 года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354" name="Picture 2" descr="C:\Documents and Settings\Администратор\Рабочий стол\Публичный отчет за 13-14 год\i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colorTemperature colorTemp="62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01208"/>
            <a:ext cx="1800200" cy="133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4571877"/>
            <a:ext cx="7794371" cy="1600031"/>
          </a:xfrm>
        </p:spPr>
        <p:txBody>
          <a:bodyPr/>
          <a:lstStyle/>
          <a:p>
            <a:pPr lvl="0"/>
            <a:r>
              <a:rPr lang="ru-RU" sz="4898">
                <a:solidFill>
                  <a:srgbClr val="002060"/>
                </a:solidFill>
              </a:rPr>
              <a:t>Мал ещё, но рассудить я в силе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132"/>
            <a:ext cx="8438011" cy="633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3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5127254"/>
            <a:ext cx="8120955" cy="1044654"/>
          </a:xfrm>
        </p:spPr>
        <p:txBody>
          <a:bodyPr/>
          <a:lstStyle/>
          <a:p>
            <a:pPr lvl="0"/>
            <a:r>
              <a:rPr lang="ru-RU"/>
              <a:t>Театральный марафон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5076"/>
            <a:ext cx="8461924" cy="635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61041" y="4931299"/>
            <a:ext cx="8491275" cy="1240601"/>
          </a:xfrm>
        </p:spPr>
        <p:txBody>
          <a:bodyPr>
            <a:normAutofit fontScale="90000"/>
          </a:bodyPr>
          <a:lstStyle/>
          <a:p>
            <a:pPr lvl="0"/>
            <a:r>
              <a:rPr lang="ru-RU" sz="4354">
                <a:solidFill>
                  <a:srgbClr val="002060"/>
                </a:solidFill>
              </a:rPr>
              <a:t>Юные актеры театрального марафона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020"/>
            <a:ext cx="8438011" cy="633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6997" y="4571877"/>
            <a:ext cx="8230001" cy="1600031"/>
          </a:xfrm>
        </p:spPr>
        <p:txBody>
          <a:bodyPr/>
          <a:lstStyle/>
          <a:p>
            <a:pPr lvl="0"/>
            <a:r>
              <a:rPr lang="ru-RU">
                <a:solidFill>
                  <a:srgbClr val="002060"/>
                </a:solidFill>
              </a:rPr>
              <a:t>Театральная студия «Волшебники»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077"/>
            <a:ext cx="8270081" cy="620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3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8" y="5323208"/>
            <a:ext cx="8055637" cy="848699"/>
          </a:xfrm>
        </p:spPr>
        <p:txBody>
          <a:bodyPr>
            <a:normAutofit fontScale="90000"/>
          </a:bodyPr>
          <a:lstStyle/>
          <a:p>
            <a:pPr lvl="0"/>
            <a:r>
              <a:rPr lang="ru-RU" sz="3628">
                <a:solidFill>
                  <a:srgbClr val="002060"/>
                </a:solidFill>
              </a:rPr>
              <a:t>Фестиваль «ЮНЫЕ ДАРОВАНИЯ»- 2019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9" y="188640"/>
            <a:ext cx="8537104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6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5732" y="4931299"/>
            <a:ext cx="8621912" cy="1240601"/>
          </a:xfrm>
        </p:spPr>
        <p:txBody>
          <a:bodyPr/>
          <a:lstStyle/>
          <a:p>
            <a:pPr lvl="0"/>
            <a:r>
              <a:rPr lang="ru-RU" sz="3266">
                <a:solidFill>
                  <a:srgbClr val="002060"/>
                </a:solidFill>
              </a:rPr>
              <a:t>Ансамбль «Современница» и студия «Танцевальная планета»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9" y="0"/>
            <a:ext cx="8788392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7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5722" y="4865988"/>
            <a:ext cx="8948272" cy="1567616"/>
          </a:xfrm>
        </p:spPr>
        <p:txBody>
          <a:bodyPr>
            <a:normAutofit fontScale="90000"/>
          </a:bodyPr>
          <a:lstStyle/>
          <a:p>
            <a:pPr lvl="0"/>
            <a:r>
              <a:rPr lang="ru-RU" sz="3266">
                <a:solidFill>
                  <a:srgbClr val="002060"/>
                </a:solidFill>
              </a:rPr>
              <a:t>Студия «Фриволите» .Коллекция «Роскошь кружева».  </a:t>
            </a:r>
            <a:br>
              <a:rPr lang="ru-RU" sz="3266">
                <a:solidFill>
                  <a:srgbClr val="002060"/>
                </a:solidFill>
              </a:rPr>
            </a:br>
            <a:r>
              <a:rPr lang="ru-RU" sz="3266">
                <a:solidFill>
                  <a:srgbClr val="002060"/>
                </a:solidFill>
              </a:rPr>
              <a:t>«Лучший Педагог года-2019»  Леонтьева Н.В.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86245" y="2711883"/>
            <a:ext cx="2167202" cy="14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021"/>
            <a:ext cx="8629856" cy="647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5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4571877"/>
            <a:ext cx="7794371" cy="1600031"/>
          </a:xfrm>
        </p:spPr>
        <p:txBody>
          <a:bodyPr>
            <a:normAutofit fontScale="90000"/>
          </a:bodyPr>
          <a:lstStyle/>
          <a:p>
            <a:pPr lvl="0"/>
            <a:r>
              <a:rPr lang="ru-RU" sz="3628">
                <a:solidFill>
                  <a:srgbClr val="002060"/>
                </a:solidFill>
              </a:rPr>
              <a:t>Проект «Дети-детям»</a:t>
            </a:r>
            <a:br>
              <a:rPr lang="ru-RU" sz="3628">
                <a:solidFill>
                  <a:srgbClr val="002060"/>
                </a:solidFill>
              </a:rPr>
            </a:br>
            <a:r>
              <a:rPr lang="ru-RU" sz="3628">
                <a:solidFill>
                  <a:srgbClr val="002060"/>
                </a:solidFill>
              </a:rPr>
              <a:t>Спешим делать добрые дела!</a:t>
            </a:r>
            <a:br>
              <a:rPr lang="ru-RU" sz="3628">
                <a:solidFill>
                  <a:srgbClr val="002060"/>
                </a:solidFill>
              </a:rPr>
            </a:br>
            <a:r>
              <a:rPr lang="ru-RU" sz="3628">
                <a:solidFill>
                  <a:srgbClr val="002060"/>
                </a:solidFill>
              </a:rPr>
              <a:t>Куратор Леонтьева Н.В.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7"/>
            <a:ext cx="8881376" cy="666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8" y="5061935"/>
            <a:ext cx="8055637" cy="1109973"/>
          </a:xfrm>
        </p:spPr>
        <p:txBody>
          <a:bodyPr>
            <a:normAutofit fontScale="90000"/>
          </a:bodyPr>
          <a:lstStyle/>
          <a:p>
            <a:pPr lvl="0"/>
            <a:r>
              <a:rPr lang="ru-RU" sz="3628"/>
              <a:t>Проект «Госпиталь ветеранов»</a:t>
            </a:r>
            <a:br>
              <a:rPr lang="ru-RU" sz="3628"/>
            </a:br>
            <a:r>
              <a:rPr lang="ru-RU" sz="3628"/>
              <a:t>куратор Леонтьева Н.В., Дюндина С.А.</a:t>
            </a:r>
          </a:p>
        </p:txBody>
      </p:sp>
      <p:sp>
        <p:nvSpPr>
          <p:cNvPr id="3" name="Объект 3"/>
          <p:cNvSpPr txBox="1">
            <a:spLocks noGrp="1"/>
          </p:cNvSpPr>
          <p:nvPr>
            <p:ph idx="1"/>
          </p:nvPr>
        </p:nvSpPr>
        <p:spPr>
          <a:xfrm>
            <a:off x="4648199" y="609899"/>
            <a:ext cx="3657597" cy="376693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021"/>
            <a:ext cx="8533934" cy="640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5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9" y="4931299"/>
            <a:ext cx="8120955" cy="1240601"/>
          </a:xfrm>
        </p:spPr>
        <p:txBody>
          <a:bodyPr>
            <a:normAutofit fontScale="90000"/>
          </a:bodyPr>
          <a:lstStyle/>
          <a:p>
            <a:pPr lvl="0"/>
            <a:r>
              <a:rPr lang="ru-RU" sz="3628"/>
              <a:t>Госпиталь ветеранов</a:t>
            </a:r>
            <a:br>
              <a:rPr lang="ru-RU" sz="3628"/>
            </a:br>
            <a:r>
              <a:rPr lang="ru-RU" sz="3628"/>
              <a:t>«Прикоснемся душой и сердцем!»</a:t>
            </a:r>
            <a:br>
              <a:rPr lang="ru-RU" sz="3628"/>
            </a:br>
            <a:r>
              <a:rPr lang="ru-RU" sz="3628"/>
              <a:t>куратор Леонтьева Н.В.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021"/>
            <a:ext cx="8533934" cy="640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3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56895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Правоустанавливающие документы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Детско-юношеского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«На Комсомольской»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412776"/>
            <a:ext cx="8568697" cy="4616648"/>
          </a:xfrm>
          <a:prstGeom prst="rect">
            <a:avLst/>
          </a:prstGeom>
          <a:effectLst>
            <a:glow rad="63500">
              <a:schemeClr val="accent6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/>
              <a:t> 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учреждения. 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Утверждён Комитетом по образованию администрации городского округа 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Калининград 08 августа 2014 года 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996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(изм. от 09.12.2015 №ПД-КпО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-981, 16.05.2016 №ПД-КпО-269, 26.07.2017 №ПД-КпО-663)</a:t>
            </a:r>
            <a:endParaRPr lang="ru-RU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 осуществления образовательной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2015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9570" name="Picture 2" descr="http://ducklgd.ru/images/ustav/usta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614">
            <a:off x="6970871" y="4460490"/>
            <a:ext cx="1485629" cy="21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82030">
            <a:off x="4704528" y="4419055"/>
            <a:ext cx="2452659" cy="183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61998" y="4571877"/>
            <a:ext cx="7925000" cy="1600031"/>
          </a:xfrm>
        </p:spPr>
        <p:txBody>
          <a:bodyPr>
            <a:normAutofit fontScale="90000"/>
          </a:bodyPr>
          <a:lstStyle/>
          <a:p>
            <a:pPr lvl="0"/>
            <a:r>
              <a:rPr lang="ru-RU" sz="3628"/>
              <a:t>Рисуют взрослые и дети</a:t>
            </a:r>
            <a:br>
              <a:rPr lang="ru-RU" sz="3628"/>
            </a:br>
            <a:r>
              <a:rPr lang="ru-RU" sz="3628"/>
              <a:t>куратор Бунцевич Т.А.</a:t>
            </a:r>
            <a:br>
              <a:rPr lang="ru-RU" sz="3628"/>
            </a:br>
            <a:r>
              <a:rPr lang="ru-RU" sz="3628"/>
              <a:t>проект «Госпиталь ветеранов»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9" y="476672"/>
            <a:ext cx="8153413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8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75656" y="2405063"/>
            <a:ext cx="6264696" cy="16462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609600" y="609600"/>
            <a:ext cx="6347714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выбора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Дюц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272294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365932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83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683568" y="609600"/>
            <a:ext cx="6273744" cy="8031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мотивации обучающихся к занятиям в ДЮЦ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3928"/>
            <a:ext cx="3816424" cy="72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5848966"/>
              </p:ext>
            </p:extLst>
          </p:nvPr>
        </p:nvGraphicFramePr>
        <p:xfrm>
          <a:off x="570913" y="2446745"/>
          <a:ext cx="5760640" cy="40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42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по удовлетворённости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жизнедеятельностью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ДЮЦ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93412032"/>
              </p:ext>
            </p:extLst>
          </p:nvPr>
        </p:nvGraphicFramePr>
        <p:xfrm>
          <a:off x="683569" y="1894522"/>
          <a:ext cx="6858644" cy="398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04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обучающихся жизнедеятельностью в ДЮЦ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54277391"/>
              </p:ext>
            </p:extLst>
          </p:nvPr>
        </p:nvGraphicFramePr>
        <p:xfrm>
          <a:off x="395536" y="1988840"/>
          <a:ext cx="6768752" cy="39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57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удовлетворённости родителей жизнедеятельностью в ДЮЦ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24382349"/>
              </p:ext>
            </p:extLst>
          </p:nvPr>
        </p:nvGraphicFramePr>
        <p:xfrm>
          <a:off x="395536" y="2132856"/>
          <a:ext cx="712879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54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правовых знаний обучающихся в ДЮЦ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96720920"/>
              </p:ext>
            </p:extLst>
          </p:nvPr>
        </p:nvGraphicFramePr>
        <p:xfrm>
          <a:off x="611560" y="1772816"/>
          <a:ext cx="676875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63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9548" y="188640"/>
            <a:ext cx="790690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</a:rPr>
              <a:t>Материально-техническая база</a:t>
            </a:r>
            <a:endParaRPr lang="ru-RU" sz="2800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9548" y="908720"/>
            <a:ext cx="8122932" cy="50167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В здании учреждения имеются  8 учебных кабинетов.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 - 28 компьютеров, из них для учащихся  - 7;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 Принтеров – 7;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 1 мультимедийный проектор;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16  ноутбуков; </a:t>
            </a:r>
            <a:endParaRPr lang="ru-RU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 цветное многофункциональное устройство (принтер-копир-сканер);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Гостиная оборудована музыкальной  аппаратурой, в том числе концертной (акустическая система, микшерский пульт, микрофоны).  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Имеется оборудованный танцевальный класс (станки, музыкальная аппаратура). 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театральный класс;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класс компьютерной графики;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оборудован кабинет технического творчества;</a:t>
            </a: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</a:rPr>
              <a:t>- кабинет студии развития «АВСД».</a:t>
            </a:r>
          </a:p>
        </p:txBody>
      </p:sp>
      <p:pic>
        <p:nvPicPr>
          <p:cNvPr id="4" name="i-main-pic" descr="Картинка 8 из 450044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777123" y="4509120"/>
            <a:ext cx="215861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7268" y="836712"/>
            <a:ext cx="8145172" cy="48320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В </a:t>
            </a:r>
            <a:r>
              <a:rPr lang="ru-RU" b="1" dirty="0" smtClean="0">
                <a:latin typeface="Cambria" panose="02040503050406030204" pitchFamily="18" charset="0"/>
              </a:rPr>
              <a:t>2019-2020 учебном </a:t>
            </a:r>
            <a:r>
              <a:rPr lang="ru-RU" b="1" dirty="0">
                <a:latin typeface="Cambria" panose="02040503050406030204" pitchFamily="18" charset="0"/>
              </a:rPr>
              <a:t>году приобретены: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Акустическая система, микрофоны, штатив, стойка </a:t>
            </a:r>
            <a:r>
              <a:rPr lang="ru-RU" dirty="0" err="1" smtClean="0">
                <a:latin typeface="Cambria" panose="02040503050406030204" pitchFamily="18" charset="0"/>
              </a:rPr>
              <a:t>хромокей</a:t>
            </a:r>
            <a:r>
              <a:rPr lang="ru-RU" dirty="0" smtClean="0">
                <a:latin typeface="Cambria" panose="02040503050406030204" pitchFamily="18" charset="0"/>
              </a:rPr>
              <a:t> -52040руб.;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Компьютер, ноутбуки </a:t>
            </a:r>
            <a:r>
              <a:rPr lang="ru-RU" dirty="0">
                <a:latin typeface="Cambria" panose="02040503050406030204" pitchFamily="18" charset="0"/>
              </a:rPr>
              <a:t>– </a:t>
            </a:r>
            <a:r>
              <a:rPr lang="ru-RU" dirty="0" smtClean="0">
                <a:latin typeface="Cambria" panose="02040503050406030204" pitchFamily="18" charset="0"/>
              </a:rPr>
              <a:t>130600,00 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- 3Д Принтер – 45000,00руб.;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Лазерный станок – 192000,00 руб.;</a:t>
            </a:r>
            <a:endParaRPr lang="ru-RU" dirty="0">
              <a:latin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</a:rPr>
              <a:t>- Конструкторы – 29700,00 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Веб камеры, 3Д ручки, </a:t>
            </a:r>
            <a:r>
              <a:rPr lang="en-US" dirty="0" err="1" smtClean="0">
                <a:latin typeface="Cambria" panose="02040503050406030204" pitchFamily="18" charset="0"/>
              </a:rPr>
              <a:t>wi-fi</a:t>
            </a:r>
            <a:r>
              <a:rPr lang="ru-RU" dirty="0" smtClean="0">
                <a:latin typeface="Cambria" panose="02040503050406030204" pitchFamily="18" charset="0"/>
              </a:rPr>
              <a:t> роутеры – 16280,00руб.;</a:t>
            </a:r>
            <a:endParaRPr lang="ru-RU" dirty="0">
              <a:latin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</a:rPr>
              <a:t>- ПО (</a:t>
            </a:r>
            <a:r>
              <a:rPr lang="ru-RU" dirty="0" err="1" smtClean="0">
                <a:latin typeface="Cambria" panose="02040503050406030204" pitchFamily="18" charset="0"/>
              </a:rPr>
              <a:t>Майрософт</a:t>
            </a:r>
            <a:r>
              <a:rPr lang="ru-RU" dirty="0">
                <a:latin typeface="Cambria" panose="02040503050406030204" pitchFamily="18" charset="0"/>
              </a:rPr>
              <a:t>, Антивирус Касперского) </a:t>
            </a:r>
            <a:r>
              <a:rPr lang="ru-RU" dirty="0" smtClean="0">
                <a:latin typeface="Cambria" panose="02040503050406030204" pitchFamily="18" charset="0"/>
              </a:rPr>
              <a:t>– 48720,00руб.;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Телевизор – 45850,00 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Интерактивная доска – 87000,00руб.;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Напольная установка для питьевой воды – 8050руб.;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МФУ </a:t>
            </a:r>
            <a:r>
              <a:rPr lang="en-US" dirty="0" smtClean="0">
                <a:latin typeface="Cambria" panose="02040503050406030204" pitchFamily="18" charset="0"/>
              </a:rPr>
              <a:t>Canon</a:t>
            </a:r>
            <a:r>
              <a:rPr lang="ru-RU" dirty="0" smtClean="0">
                <a:latin typeface="Cambria" panose="02040503050406030204" pitchFamily="18" charset="0"/>
              </a:rPr>
              <a:t> – 21000,00руб.;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Уничтожитель бумаг – 4489,00руб.;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Бактерицидные лампы, бесконтактный градусник,  дозаторы для </a:t>
            </a:r>
            <a:r>
              <a:rPr lang="ru-RU" dirty="0" err="1" smtClean="0">
                <a:latin typeface="Cambria" panose="02040503050406030204" pitchFamily="18" charset="0"/>
              </a:rPr>
              <a:t>дез.средств</a:t>
            </a:r>
            <a:r>
              <a:rPr lang="ru-RU" dirty="0" smtClean="0">
                <a:latin typeface="Cambria" panose="02040503050406030204" pitchFamily="18" charset="0"/>
              </a:rPr>
              <a:t> для обработки рук – 43600,00руб.;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- Радиоуправляемые модели, </a:t>
            </a:r>
            <a:r>
              <a:rPr lang="ru-RU" dirty="0" err="1" smtClean="0">
                <a:latin typeface="Cambria" panose="02040503050406030204" pitchFamily="18" charset="0"/>
              </a:rPr>
              <a:t>мультиметры</a:t>
            </a:r>
            <a:r>
              <a:rPr lang="ru-RU" dirty="0" smtClean="0">
                <a:latin typeface="Cambria" panose="02040503050406030204" pitchFamily="18" charset="0"/>
              </a:rPr>
              <a:t>, паяльная станция–31020,00руб.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268" y="5668804"/>
            <a:ext cx="8073164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Проведены ремонтные работы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:</a:t>
            </a:r>
            <a:endParaRPr lang="ru-RU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- </a:t>
            </a:r>
            <a:r>
              <a:rPr lang="ru-RU" sz="20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косметический ремонт кабинетов, фойе – 82615,00 руб.;</a:t>
            </a:r>
            <a:endParaRPr lang="ru-RU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- капитальный ремонт крыши и ограждения – 3891417 руб.</a:t>
            </a:r>
            <a:endParaRPr lang="ru-RU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3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локальных актов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705479"/>
              </p:ext>
            </p:extLst>
          </p:nvPr>
        </p:nvGraphicFramePr>
        <p:xfrm>
          <a:off x="179512" y="643310"/>
          <a:ext cx="8784976" cy="313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23180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Административно-управленческая деятельность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кадровой политике в МАУДО ДЮЦ «На Комсомольской»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делопроизводстве и документообороте в МАУДО ДЮЦ «На Комсомольской»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Инструкция по делопроизводству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Совете ДЮЦа по распределению стимулирующей части фонда оплаты труда МАУДО ДЮЦ «На Комсомольской»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порядке привлечения и расходования средств от приносящей доход и иных видов деятельности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формах и видах внутреннего контроля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закупках товаров, продукции, выполнения работ, оказании услуг для нужд МАУДО ДЮЦ «На Комсомольской»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 служебном расследовании в МАУДО ДЮЦ «На Комсомольской»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«О контрольно-пропускном режиме»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 об официальном сайте МАУДО ДЮЦ «На Комсомольской»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47204"/>
              </p:ext>
            </p:extLst>
          </p:nvPr>
        </p:nvGraphicFramePr>
        <p:xfrm>
          <a:off x="251520" y="4077072"/>
          <a:ext cx="8640960" cy="921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0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Методическая работа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методическом объединении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конкурсе методических работ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конкурсе «Лучший педагог ДЮЦ года»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5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ChangeArrowheads="1"/>
          </p:cNvSpPr>
          <p:nvPr/>
        </p:nvSpPr>
        <p:spPr bwMode="auto">
          <a:xfrm>
            <a:off x="179512" y="142473"/>
            <a:ext cx="698477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Всего в 2019-2020 учебном году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поступило внебюджетных средств на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сумму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4780630,62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из них: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cs typeface="Times New Roman" pitchFamily="18" charset="0"/>
            </a:endParaRPr>
          </a:p>
          <a:p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- от платных образовательных услуг 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1928494,71руб.;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-  сертификаты ПФДО – 2852135,91 руб.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55561"/>
              </p:ext>
            </p:extLst>
          </p:nvPr>
        </p:nvGraphicFramePr>
        <p:xfrm>
          <a:off x="323528" y="2066076"/>
          <a:ext cx="7200800" cy="4323739"/>
        </p:xfrm>
        <a:graphic>
          <a:graphicData uri="http://schemas.openxmlformats.org/drawingml/2006/table">
            <a:tbl>
              <a:tblPr/>
              <a:tblGrid>
                <a:gridCol w="4752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2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Распределение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статьям расходов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2019/2020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Оплата  труда и оплата налогов и взносов, начисляемых на заработную плату </a:t>
                      </a: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3185422,62руб.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Оплата работ, услуг по содержанию имущества </a:t>
                      </a: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211306,28руб. в. т. ч.  ремонт кабинетов</a:t>
                      </a:r>
                      <a:r>
                        <a:rPr kumimoji="0" lang="ru-RU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82615,00руб.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0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На прочие работы, услуги </a:t>
                      </a: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310921,00руб.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Приобретение ОС 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компьютер, ноутбуки, учебные пособия, </a:t>
                      </a:r>
                      <a:r>
                        <a:rPr lang="ru-RU" sz="1800" b="0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орг.техника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, интерактивная доска, муз. оборудования и т.д.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) 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420639,00руб.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41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Приобретение МЦ  (канц. товары  </a:t>
                      </a:r>
                      <a:r>
                        <a:rPr lang="ru-RU" sz="1800" b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хоз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. товары, вода, </a:t>
                      </a:r>
                      <a:r>
                        <a:rPr lang="ru-RU" sz="1800" b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строймат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.,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дез.средства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). 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214685,63руб.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20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Оплата налогов 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Times New Roman"/>
                          <a:cs typeface="Times New Roman" pitchFamily="18" charset="0"/>
                        </a:rPr>
                        <a:t>(УСН).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54534,00руб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050" marR="64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1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69332"/>
            <a:ext cx="903649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с учетом современных достижений науки на основе отечественных традиций.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1.Совершенствовать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образовательно-развивающую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направленной на формирование культурной, интеллектуальной и нравственной личности. 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Концепцией персонифицированного дополнительного образования детей в Калининградской области, утвержденной приказом Министерства образования Калининградской области от 01.08.2018 года, с целью выполнения дорожной карты и муниципального задания обеспечить новый набор учащихся на 2020-2021  учебный год.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Концепцией развития дополнительного образования детей, продолжить работу по следующим направлениям: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-перевод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программ на очно-дистанционную форму обучения;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направления дополнительного образования как одного из приоритетных; 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-продолжить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проектную работу конструкторского бюро Сетевая дистанционная лаборатория «Инноваторий»;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-продолжить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проектов: «Инноваторий» по развитию технического творчества», «Развитие моделей внутренней и внешней интеграции дополнительного образовательного пространства МАУДО ДЮЦ «На Комсомольской», образовательных учреждений и учреждений социокультурной сферы», международные проекты;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-участвовать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грантовых конкурсах среди образовательных учреждений Калининграда и области;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программно-методическое  обеспечение, откорректировать содержание образовательных программ в соответствии с современными  требованиями на 2020-2021 учебный год; 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-проектирование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актуальных проектов культурно-массовых, гражданско-патриотических мероприятий  с целью организации социально-значимой деятельности, выявления и поддержки талантливой молодежи.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по вовлечению учащихся, родителей и педагогов центра в  проведение юбилейных мероприятий, социально-значимых акций, инициатив, посвященных 75-летию образования Калининградской области.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работу по повышению мастерства творческих коллективов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результативности их участия в конкурсах и мероприятиях регионального, всероссийского и международного уровней.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4.Совершенствовать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укреплять материально-техническую базу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 на  2020-2021 учебный год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77188"/>
              </p:ext>
            </p:extLst>
          </p:nvPr>
        </p:nvGraphicFramePr>
        <p:xfrm>
          <a:off x="323528" y="523220"/>
          <a:ext cx="8640960" cy="3032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0"/>
              </a:tblGrid>
              <a:tr h="153388">
                <a:tc>
                  <a:txBody>
                    <a:bodyPr/>
                    <a:lstStyle/>
                    <a:p>
                      <a:pPr marL="736600" indent="-736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Образовательно-воспитательный  процесс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/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об организации образовательного процесса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Положение о дистанционном обучении в МАУДО ДЮЦ «На Комсомольской»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16510" indent="-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порядке предоставления дополнительных платных образовательных услуг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внутреннего распорядка для учащихся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16510" indent="-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 организации инновационной проектной деятельности в МАУДО ДЮЦ «На Комсомольской».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«Об учебном кабинете»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«О профилактике асоциальных явлений»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«О наставничестве»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конфликтной комиссии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marL="736600" indent="-736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лагере с дневным пребыванием детей в каникулярное время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сетевом взаимодействии  МАУДО ДЮЦ «На Комсомольской» с другими образовательными учреждениями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0"/>
            <a:ext cx="878497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локальных актов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73885"/>
              </p:ext>
            </p:extLst>
          </p:nvPr>
        </p:nvGraphicFramePr>
        <p:xfrm>
          <a:off x="323528" y="3645024"/>
          <a:ext cx="8640960" cy="3017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0"/>
              </a:tblGrid>
              <a:tr h="279449">
                <a:tc>
                  <a:txBody>
                    <a:bodyPr/>
                    <a:lstStyle/>
                    <a:p>
                      <a:pPr marL="16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Нормы трудового права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/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комиссии по трудовым спорам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персональных данных работников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об аттестационной комиссии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критериях эффективности деятельности педагогических работников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 «О нормах профессиональной этики педагогических работников»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9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Кодекс этики и служебного поведения работников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МАУДО ДЮЦ «На Комсомольской»</a:t>
                      </a:r>
                      <a:endParaRPr lang="ru-RU" sz="13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рабочей группе по внедрению профессиональных стандартов в МАУДО ДЮЦ «На комсомольской»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302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порядке аттестации работников муниципальных учреждений социальной сферы МАУДО ДЮЦ «На Комсомольской»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об антикоррупционной политике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Коллективный договор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7450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системе оплаты труда и стимулирования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МАУДО 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ДЮЦ «На Комсомольской» 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603">
                <a:tc>
                  <a:txBody>
                    <a:bodyPr/>
                    <a:lstStyle/>
                    <a:p>
                      <a:pPr marL="16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внутреннего трудового распорядка для работников учреждения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080" marR="460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6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4806</TotalTime>
  <Words>3452</Words>
  <Application>Microsoft Office PowerPoint</Application>
  <PresentationFormat>Экран (4:3)</PresentationFormat>
  <Paragraphs>607</Paragraphs>
  <Slides>81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3" baseType="lpstr">
      <vt:lpstr>Аспект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Информационная справка</vt:lpstr>
      <vt:lpstr>Нормативные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Заслуженные работники культуры</vt:lpstr>
      <vt:lpstr>Презентация PowerPoint</vt:lpstr>
      <vt:lpstr>Достижения работников  в профессиональных конкурсах  в 2019-2020 учебном году </vt:lpstr>
      <vt:lpstr>Презентация PowerPoint</vt:lpstr>
      <vt:lpstr>Презентация PowerPoint</vt:lpstr>
      <vt:lpstr>Презентация PowerPoint</vt:lpstr>
      <vt:lpstr>Взаимодействие с образовательными учреждениями    2019-2020 учебный год</vt:lpstr>
      <vt:lpstr>Презентация PowerPoint</vt:lpstr>
      <vt:lpstr> Качество обучения по дополнительным общеобразовательным программам </vt:lpstr>
      <vt:lpstr>Сравнение результатов обучения (2011-2020 г. г.) </vt:lpstr>
      <vt:lpstr>Образовательная деятельность по оказанию платных образовательных услуг в 2019/2020 учебном году</vt:lpstr>
      <vt:lpstr>Количество учащихся в платных студиях в 2019-2020 учебном году</vt:lpstr>
      <vt:lpstr>Качество обучения в платных студиях 2019-2020 учебный год</vt:lpstr>
      <vt:lpstr>Качество обучения в платных студиях 2019-2020 учебный год</vt:lpstr>
      <vt:lpstr>Обновление содержания дополнительного образования детей в учреждении </vt:lpstr>
      <vt:lpstr>Создание новых мест</vt:lpstr>
      <vt:lpstr>Обновлена материальная база для новых мест</vt:lpstr>
      <vt:lpstr>Результативность работы по реализации проектов и грантов</vt:lpstr>
      <vt:lpstr>Крупномасштабные мероприятия, инициированные и проведённые учреждением в 2019/2020 учебном году </vt:lpstr>
      <vt:lpstr>Городской театральный конкурс-марафон детских творческих коллективов «Я и ТЕАТР», посвященный Году театра в России</vt:lpstr>
      <vt:lpstr>Презентация PowerPoint</vt:lpstr>
      <vt:lpstr>Презентация PowerPoint</vt:lpstr>
      <vt:lpstr>II открытый городской конкурс учебных проектов  в сфере дополнительного образования «ПроектоБУМ-2020» (Проекты Будущих Умных Мыслей) </vt:lpstr>
      <vt:lpstr>I ГОРОДСКОЙ КОНКУРС ДЕТСКО-ЮНОШЕСКОГО ТВОРЧЕСТВА «КОСМОГРАД» </vt:lpstr>
      <vt:lpstr>                                      Номинации   «Космическое будущее»,  «Земное космоселение, Гостеприимство — идеи и пространства для приема гостей и туристов, а также проведения ярких событийных мероприятий», «Экотранспорт будущего», «Агрокомплексы, экотехнологии, космическая еда – идеи и решения» Космические рисунки </vt:lpstr>
      <vt:lpstr>Презентация PowerPoint</vt:lpstr>
      <vt:lpstr>Презентация PowerPoint</vt:lpstr>
      <vt:lpstr>Конкурс методических материалов</vt:lpstr>
      <vt:lpstr>Положительные тенденции</vt:lpstr>
      <vt:lpstr>Презентация PowerPoint</vt:lpstr>
      <vt:lpstr> </vt:lpstr>
      <vt:lpstr>Презентация PowerPoint</vt:lpstr>
      <vt:lpstr>Педагоги декоративно-прикладного направления</vt:lpstr>
      <vt:lpstr>Презентация PowerPoint</vt:lpstr>
      <vt:lpstr>Юбилейная выставка</vt:lpstr>
      <vt:lpstr>Презентация PowerPoint</vt:lpstr>
      <vt:lpstr>Презентация PowerPoint</vt:lpstr>
      <vt:lpstr>Поздравления Почетных гостей</vt:lpstr>
      <vt:lpstr>Презентация PowerPoint</vt:lpstr>
      <vt:lpstr>Презентация PowerPoint</vt:lpstr>
      <vt:lpstr>Студия «Серпантин»  ансамбль «Вокс»</vt:lpstr>
      <vt:lpstr>Ансамбль «Забавушка» </vt:lpstr>
      <vt:lpstr>–  Гран-при фестиваля</vt:lpstr>
      <vt:lpstr>Минуты гордости и славы</vt:lpstr>
      <vt:lpstr>Финалисты фестиваля</vt:lpstr>
      <vt:lpstr>Мал ещё, но рассудить я в силе</vt:lpstr>
      <vt:lpstr>Театральный марафон</vt:lpstr>
      <vt:lpstr>Юные актеры театрального марафона</vt:lpstr>
      <vt:lpstr>Театральная студия «Волшебники»</vt:lpstr>
      <vt:lpstr>Фестиваль «ЮНЫЕ ДАРОВАНИЯ»- 2019</vt:lpstr>
      <vt:lpstr>Ансамбль «Современница» и студия «Танцевальная планета»</vt:lpstr>
      <vt:lpstr>Студия «Фриволите» .Коллекция «Роскошь кружева».   «Лучший Педагог года-2019»  Леонтьева Н.В.</vt:lpstr>
      <vt:lpstr>Проект «Дети-детям» Спешим делать добрые дела! Куратор Леонтьева Н.В.</vt:lpstr>
      <vt:lpstr>Проект «Госпиталь ветеранов» куратор Леонтьева Н.В., Дюндина С.А.</vt:lpstr>
      <vt:lpstr>Госпиталь ветеранов «Прикоснемся душой и сердцем!» куратор Леонтьева Н.В.</vt:lpstr>
      <vt:lpstr>Рисуют взрослые и дети куратор Бунцевич Т.А. проект «Госпиталь ветеранов»</vt:lpstr>
      <vt:lpstr>Психолого-педагогическое сопровождение</vt:lpstr>
      <vt:lpstr>Презентация PowerPoint</vt:lpstr>
      <vt:lpstr>Степень мотивации обучающихся к занятиям в ДЮЦ</vt:lpstr>
      <vt:lpstr>Результаты мониторинга по удовлетворённости обучающихся и родителей жизнедеятельностью ДЮЦ </vt:lpstr>
      <vt:lpstr>Удовлетворённость обучающихся жизнедеятельностью в ДЮЦ</vt:lpstr>
      <vt:lpstr>Степень удовлетворённости родителей жизнедеятельностью в ДЮЦ</vt:lpstr>
      <vt:lpstr>Уровень правовых знаний обучающихся в ДЮЦ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учебной работы  МАОУ ДОД ДЮЦ «На Комсомольской»  в 2012-2013 учебном году</dc:title>
  <dc:creator>Admin</dc:creator>
  <cp:lastModifiedBy>Admin</cp:lastModifiedBy>
  <cp:revision>348</cp:revision>
  <cp:lastPrinted>2013-05-29T05:56:01Z</cp:lastPrinted>
  <dcterms:created xsi:type="dcterms:W3CDTF">2013-05-28T15:24:49Z</dcterms:created>
  <dcterms:modified xsi:type="dcterms:W3CDTF">2020-11-11T12:54:17Z</dcterms:modified>
</cp:coreProperties>
</file>